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2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3451" y="4031843"/>
            <a:ext cx="3592512" cy="10318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31936"/>
            <a:ext cx="12192000" cy="1226185"/>
          </a:xfrm>
          <a:custGeom>
            <a:avLst/>
            <a:gdLst/>
            <a:ahLst/>
            <a:cxnLst/>
            <a:rect l="l" t="t" r="r" b="b"/>
            <a:pathLst>
              <a:path w="12192000" h="1226184">
                <a:moveTo>
                  <a:pt x="12191999" y="1226056"/>
                </a:moveTo>
                <a:lnTo>
                  <a:pt x="0" y="1226056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1226056"/>
                </a:lnTo>
                <a:close/>
              </a:path>
            </a:pathLst>
          </a:custGeom>
          <a:solidFill>
            <a:srgbClr val="476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6444" y="5847521"/>
            <a:ext cx="7868033" cy="7803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97040" y="2482588"/>
            <a:ext cx="6002655" cy="1199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320" y="-36369"/>
            <a:ext cx="11575359" cy="1444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7259" y="2479222"/>
            <a:ext cx="6702425" cy="3625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rojects@visionlongisland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712" y="5752420"/>
            <a:ext cx="2254250" cy="8991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900"/>
              </a:spcBef>
            </a:pPr>
            <a:r>
              <a:rPr sz="3200" b="1" dirty="0">
                <a:solidFill>
                  <a:srgbClr val="FFFDFC"/>
                </a:solidFill>
                <a:latin typeface="Calibri"/>
                <a:cs typeface="Calibri"/>
              </a:rPr>
              <a:t>Kathy</a:t>
            </a:r>
            <a:r>
              <a:rPr sz="3200" b="1" spc="-150" dirty="0">
                <a:solidFill>
                  <a:srgbClr val="FFFDF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DFC"/>
                </a:solidFill>
                <a:latin typeface="Calibri"/>
                <a:cs typeface="Calibri"/>
              </a:rPr>
              <a:t>Hochul Governor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690" y="457200"/>
            <a:ext cx="6656387" cy="1597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3470">
              <a:lnSpc>
                <a:spcPct val="107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Village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Amityville </a:t>
            </a:r>
            <a:r>
              <a:rPr sz="3600" dirty="0">
                <a:solidFill>
                  <a:srgbClr val="000000"/>
                </a:solidFill>
              </a:rPr>
              <a:t>Commercial</a:t>
            </a:r>
            <a:r>
              <a:rPr sz="3600" spc="-114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Revitalization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Fund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00092"/>
            <a:ext cx="12192000" cy="3556000"/>
          </a:xfrm>
          <a:custGeom>
            <a:avLst/>
            <a:gdLst/>
            <a:ahLst/>
            <a:cxnLst/>
            <a:rect l="l" t="t" r="r" b="b"/>
            <a:pathLst>
              <a:path w="12192000" h="3556000">
                <a:moveTo>
                  <a:pt x="12191999" y="355599"/>
                </a:moveTo>
                <a:lnTo>
                  <a:pt x="9951448" y="355599"/>
                </a:lnTo>
                <a:lnTo>
                  <a:pt x="10005199" y="342899"/>
                </a:lnTo>
                <a:lnTo>
                  <a:pt x="10099848" y="342899"/>
                </a:lnTo>
                <a:lnTo>
                  <a:pt x="10135638" y="330199"/>
                </a:lnTo>
                <a:lnTo>
                  <a:pt x="10211875" y="330199"/>
                </a:lnTo>
                <a:lnTo>
                  <a:pt x="10315717" y="304799"/>
                </a:lnTo>
                <a:lnTo>
                  <a:pt x="10435342" y="304799"/>
                </a:lnTo>
                <a:lnTo>
                  <a:pt x="10465169" y="279399"/>
                </a:lnTo>
                <a:lnTo>
                  <a:pt x="10506926" y="266699"/>
                </a:lnTo>
                <a:lnTo>
                  <a:pt x="10556321" y="266699"/>
                </a:lnTo>
                <a:lnTo>
                  <a:pt x="10660842" y="241299"/>
                </a:lnTo>
                <a:lnTo>
                  <a:pt x="10781526" y="241299"/>
                </a:lnTo>
                <a:lnTo>
                  <a:pt x="10803592" y="228599"/>
                </a:lnTo>
                <a:lnTo>
                  <a:pt x="10836851" y="228599"/>
                </a:lnTo>
                <a:lnTo>
                  <a:pt x="10853423" y="215899"/>
                </a:lnTo>
                <a:lnTo>
                  <a:pt x="10933509" y="215899"/>
                </a:lnTo>
                <a:lnTo>
                  <a:pt x="10941009" y="203199"/>
                </a:lnTo>
                <a:lnTo>
                  <a:pt x="10949835" y="203199"/>
                </a:lnTo>
                <a:lnTo>
                  <a:pt x="10965912" y="190499"/>
                </a:lnTo>
                <a:lnTo>
                  <a:pt x="10994152" y="190499"/>
                </a:lnTo>
                <a:lnTo>
                  <a:pt x="11032684" y="177799"/>
                </a:lnTo>
                <a:lnTo>
                  <a:pt x="11376711" y="177799"/>
                </a:lnTo>
                <a:lnTo>
                  <a:pt x="11410585" y="165099"/>
                </a:lnTo>
                <a:lnTo>
                  <a:pt x="11454287" y="152399"/>
                </a:lnTo>
                <a:lnTo>
                  <a:pt x="11504913" y="126999"/>
                </a:lnTo>
                <a:lnTo>
                  <a:pt x="11615304" y="101599"/>
                </a:lnTo>
                <a:lnTo>
                  <a:pt x="11641985" y="101599"/>
                </a:lnTo>
                <a:lnTo>
                  <a:pt x="11668256" y="88899"/>
                </a:lnTo>
                <a:lnTo>
                  <a:pt x="11702673" y="88899"/>
                </a:lnTo>
                <a:lnTo>
                  <a:pt x="11742933" y="76199"/>
                </a:lnTo>
                <a:lnTo>
                  <a:pt x="11786732" y="63499"/>
                </a:lnTo>
                <a:lnTo>
                  <a:pt x="11815892" y="63499"/>
                </a:lnTo>
                <a:lnTo>
                  <a:pt x="11860934" y="50799"/>
                </a:lnTo>
                <a:lnTo>
                  <a:pt x="11974725" y="50799"/>
                </a:lnTo>
                <a:lnTo>
                  <a:pt x="12031502" y="38099"/>
                </a:lnTo>
                <a:lnTo>
                  <a:pt x="12114892" y="38099"/>
                </a:lnTo>
                <a:lnTo>
                  <a:pt x="12191999" y="0"/>
                </a:lnTo>
                <a:lnTo>
                  <a:pt x="12191999" y="355599"/>
                </a:lnTo>
                <a:close/>
              </a:path>
              <a:path w="12192000" h="3556000">
                <a:moveTo>
                  <a:pt x="2970005" y="38099"/>
                </a:moveTo>
                <a:lnTo>
                  <a:pt x="2933671" y="38099"/>
                </a:lnTo>
                <a:lnTo>
                  <a:pt x="2965764" y="25399"/>
                </a:lnTo>
                <a:lnTo>
                  <a:pt x="2966847" y="25399"/>
                </a:lnTo>
                <a:lnTo>
                  <a:pt x="2970005" y="38099"/>
                </a:lnTo>
                <a:close/>
              </a:path>
              <a:path w="12192000" h="3556000">
                <a:moveTo>
                  <a:pt x="4168421" y="38099"/>
                </a:moveTo>
                <a:lnTo>
                  <a:pt x="4151286" y="38099"/>
                </a:lnTo>
                <a:lnTo>
                  <a:pt x="4172080" y="25399"/>
                </a:lnTo>
                <a:lnTo>
                  <a:pt x="4178176" y="25399"/>
                </a:lnTo>
                <a:lnTo>
                  <a:pt x="4168421" y="38099"/>
                </a:lnTo>
                <a:close/>
              </a:path>
              <a:path w="12192000" h="3556000">
                <a:moveTo>
                  <a:pt x="3310407" y="50799"/>
                </a:moveTo>
                <a:lnTo>
                  <a:pt x="2897891" y="50799"/>
                </a:lnTo>
                <a:lnTo>
                  <a:pt x="2908715" y="38099"/>
                </a:lnTo>
                <a:lnTo>
                  <a:pt x="3283784" y="38099"/>
                </a:lnTo>
                <a:lnTo>
                  <a:pt x="3310407" y="50799"/>
                </a:lnTo>
                <a:close/>
              </a:path>
              <a:path w="12192000" h="3556000">
                <a:moveTo>
                  <a:pt x="4855254" y="63499"/>
                </a:moveTo>
                <a:lnTo>
                  <a:pt x="4024460" y="63499"/>
                </a:lnTo>
                <a:lnTo>
                  <a:pt x="4063304" y="50799"/>
                </a:lnTo>
                <a:lnTo>
                  <a:pt x="4086136" y="38099"/>
                </a:lnTo>
                <a:lnTo>
                  <a:pt x="4198609" y="38099"/>
                </a:lnTo>
                <a:lnTo>
                  <a:pt x="4195834" y="50799"/>
                </a:lnTo>
                <a:lnTo>
                  <a:pt x="4841869" y="50799"/>
                </a:lnTo>
                <a:lnTo>
                  <a:pt x="4855254" y="63499"/>
                </a:lnTo>
                <a:close/>
              </a:path>
              <a:path w="12192000" h="3556000">
                <a:moveTo>
                  <a:pt x="4349260" y="50799"/>
                </a:moveTo>
                <a:lnTo>
                  <a:pt x="4195834" y="50799"/>
                </a:lnTo>
                <a:lnTo>
                  <a:pt x="4242683" y="38099"/>
                </a:lnTo>
                <a:lnTo>
                  <a:pt x="4295281" y="38099"/>
                </a:lnTo>
                <a:lnTo>
                  <a:pt x="4349260" y="50799"/>
                </a:lnTo>
                <a:close/>
              </a:path>
              <a:path w="12192000" h="3556000">
                <a:moveTo>
                  <a:pt x="4418051" y="50799"/>
                </a:moveTo>
                <a:lnTo>
                  <a:pt x="4349260" y="50799"/>
                </a:lnTo>
                <a:lnTo>
                  <a:pt x="4400253" y="38099"/>
                </a:lnTo>
                <a:lnTo>
                  <a:pt x="4418051" y="50799"/>
                </a:lnTo>
                <a:close/>
              </a:path>
              <a:path w="12192000" h="3556000">
                <a:moveTo>
                  <a:pt x="4489016" y="50799"/>
                </a:moveTo>
                <a:lnTo>
                  <a:pt x="4452469" y="50799"/>
                </a:lnTo>
                <a:lnTo>
                  <a:pt x="4455191" y="38099"/>
                </a:lnTo>
                <a:lnTo>
                  <a:pt x="4470989" y="38099"/>
                </a:lnTo>
                <a:lnTo>
                  <a:pt x="4489016" y="50799"/>
                </a:lnTo>
                <a:close/>
              </a:path>
              <a:path w="12192000" h="3556000">
                <a:moveTo>
                  <a:pt x="4533931" y="50799"/>
                </a:moveTo>
                <a:lnTo>
                  <a:pt x="4489016" y="50799"/>
                </a:lnTo>
                <a:lnTo>
                  <a:pt x="4498426" y="38099"/>
                </a:lnTo>
                <a:lnTo>
                  <a:pt x="4520777" y="38099"/>
                </a:lnTo>
                <a:lnTo>
                  <a:pt x="4533931" y="50799"/>
                </a:lnTo>
                <a:close/>
              </a:path>
              <a:path w="12192000" h="3556000">
                <a:moveTo>
                  <a:pt x="3645251" y="63499"/>
                </a:moveTo>
                <a:lnTo>
                  <a:pt x="2856849" y="63499"/>
                </a:lnTo>
                <a:lnTo>
                  <a:pt x="2858582" y="50799"/>
                </a:lnTo>
                <a:lnTo>
                  <a:pt x="3640987" y="50799"/>
                </a:lnTo>
                <a:lnTo>
                  <a:pt x="3645251" y="63499"/>
                </a:lnTo>
                <a:close/>
              </a:path>
              <a:path w="12192000" h="3556000">
                <a:moveTo>
                  <a:pt x="3840841" y="63499"/>
                </a:moveTo>
                <a:lnTo>
                  <a:pt x="3791356" y="63499"/>
                </a:lnTo>
                <a:lnTo>
                  <a:pt x="3796090" y="50799"/>
                </a:lnTo>
                <a:lnTo>
                  <a:pt x="3803676" y="50799"/>
                </a:lnTo>
                <a:lnTo>
                  <a:pt x="3840841" y="63499"/>
                </a:lnTo>
                <a:close/>
              </a:path>
              <a:path w="12192000" h="3556000">
                <a:moveTo>
                  <a:pt x="3983741" y="63499"/>
                </a:moveTo>
                <a:lnTo>
                  <a:pt x="3877876" y="63499"/>
                </a:lnTo>
                <a:lnTo>
                  <a:pt x="3915714" y="50799"/>
                </a:lnTo>
                <a:lnTo>
                  <a:pt x="3955283" y="50799"/>
                </a:lnTo>
                <a:lnTo>
                  <a:pt x="3983741" y="63499"/>
                </a:lnTo>
                <a:close/>
              </a:path>
              <a:path w="12192000" h="3556000">
                <a:moveTo>
                  <a:pt x="5094394" y="101599"/>
                </a:moveTo>
                <a:lnTo>
                  <a:pt x="2600061" y="101599"/>
                </a:lnTo>
                <a:lnTo>
                  <a:pt x="2612630" y="88899"/>
                </a:lnTo>
                <a:lnTo>
                  <a:pt x="2642202" y="76199"/>
                </a:lnTo>
                <a:lnTo>
                  <a:pt x="2678195" y="63499"/>
                </a:lnTo>
                <a:lnTo>
                  <a:pt x="2710025" y="76199"/>
                </a:lnTo>
                <a:lnTo>
                  <a:pt x="5018401" y="76199"/>
                </a:lnTo>
                <a:lnTo>
                  <a:pt x="5030731" y="88899"/>
                </a:lnTo>
                <a:lnTo>
                  <a:pt x="5086366" y="88899"/>
                </a:lnTo>
                <a:lnTo>
                  <a:pt x="5094394" y="101599"/>
                </a:lnTo>
                <a:close/>
              </a:path>
              <a:path w="12192000" h="3556000">
                <a:moveTo>
                  <a:pt x="4974126" y="76199"/>
                </a:moveTo>
                <a:lnTo>
                  <a:pt x="2710025" y="76199"/>
                </a:lnTo>
                <a:lnTo>
                  <a:pt x="2747585" y="63499"/>
                </a:lnTo>
                <a:lnTo>
                  <a:pt x="4957756" y="63499"/>
                </a:lnTo>
                <a:lnTo>
                  <a:pt x="4974126" y="76199"/>
                </a:lnTo>
                <a:close/>
              </a:path>
              <a:path w="12192000" h="3556000">
                <a:moveTo>
                  <a:pt x="2494167" y="114299"/>
                </a:moveTo>
                <a:lnTo>
                  <a:pt x="2444388" y="114299"/>
                </a:lnTo>
                <a:lnTo>
                  <a:pt x="2484964" y="101599"/>
                </a:lnTo>
                <a:lnTo>
                  <a:pt x="2485769" y="101599"/>
                </a:lnTo>
                <a:lnTo>
                  <a:pt x="2494167" y="114299"/>
                </a:lnTo>
                <a:close/>
              </a:path>
              <a:path w="12192000" h="3556000">
                <a:moveTo>
                  <a:pt x="5127288" y="114299"/>
                </a:moveTo>
                <a:lnTo>
                  <a:pt x="2547265" y="114299"/>
                </a:lnTo>
                <a:lnTo>
                  <a:pt x="2578664" y="101599"/>
                </a:lnTo>
                <a:lnTo>
                  <a:pt x="5116581" y="101599"/>
                </a:lnTo>
                <a:lnTo>
                  <a:pt x="5127288" y="114299"/>
                </a:lnTo>
                <a:close/>
              </a:path>
              <a:path w="12192000" h="3556000">
                <a:moveTo>
                  <a:pt x="5268352" y="126999"/>
                </a:moveTo>
                <a:lnTo>
                  <a:pt x="2341736" y="126999"/>
                </a:lnTo>
                <a:lnTo>
                  <a:pt x="2394215" y="114299"/>
                </a:lnTo>
                <a:lnTo>
                  <a:pt x="5241469" y="114299"/>
                </a:lnTo>
                <a:lnTo>
                  <a:pt x="5268352" y="126999"/>
                </a:lnTo>
                <a:close/>
              </a:path>
              <a:path w="12192000" h="3556000">
                <a:moveTo>
                  <a:pt x="5333548" y="139699"/>
                </a:moveTo>
                <a:lnTo>
                  <a:pt x="2242445" y="139699"/>
                </a:lnTo>
                <a:lnTo>
                  <a:pt x="2241609" y="126999"/>
                </a:lnTo>
                <a:lnTo>
                  <a:pt x="5317387" y="126999"/>
                </a:lnTo>
                <a:lnTo>
                  <a:pt x="5333548" y="139699"/>
                </a:lnTo>
                <a:close/>
              </a:path>
              <a:path w="12192000" h="3556000">
                <a:moveTo>
                  <a:pt x="5358117" y="152399"/>
                </a:moveTo>
                <a:lnTo>
                  <a:pt x="2032184" y="152399"/>
                </a:lnTo>
                <a:lnTo>
                  <a:pt x="2062837" y="139699"/>
                </a:lnTo>
                <a:lnTo>
                  <a:pt x="5353351" y="139699"/>
                </a:lnTo>
                <a:lnTo>
                  <a:pt x="5358117" y="152399"/>
                </a:lnTo>
                <a:close/>
              </a:path>
              <a:path w="12192000" h="3556000">
                <a:moveTo>
                  <a:pt x="5393549" y="152399"/>
                </a:moveTo>
                <a:lnTo>
                  <a:pt x="5363520" y="152399"/>
                </a:lnTo>
                <a:lnTo>
                  <a:pt x="5377383" y="139699"/>
                </a:lnTo>
                <a:lnTo>
                  <a:pt x="5393549" y="152399"/>
                </a:lnTo>
                <a:close/>
              </a:path>
              <a:path w="12192000" h="3556000">
                <a:moveTo>
                  <a:pt x="5460576" y="165099"/>
                </a:moveTo>
                <a:lnTo>
                  <a:pt x="1975109" y="165099"/>
                </a:lnTo>
                <a:lnTo>
                  <a:pt x="1994248" y="152399"/>
                </a:lnTo>
                <a:lnTo>
                  <a:pt x="5449015" y="152399"/>
                </a:lnTo>
                <a:lnTo>
                  <a:pt x="5460576" y="165099"/>
                </a:lnTo>
                <a:close/>
              </a:path>
              <a:path w="12192000" h="3556000">
                <a:moveTo>
                  <a:pt x="5561166" y="177799"/>
                </a:moveTo>
                <a:lnTo>
                  <a:pt x="1712720" y="177799"/>
                </a:lnTo>
                <a:lnTo>
                  <a:pt x="1832813" y="165099"/>
                </a:lnTo>
                <a:lnTo>
                  <a:pt x="5510696" y="165099"/>
                </a:lnTo>
                <a:lnTo>
                  <a:pt x="5561166" y="177799"/>
                </a:lnTo>
                <a:close/>
              </a:path>
              <a:path w="12192000" h="3556000">
                <a:moveTo>
                  <a:pt x="11376711" y="177799"/>
                </a:moveTo>
                <a:lnTo>
                  <a:pt x="11144809" y="177799"/>
                </a:lnTo>
                <a:lnTo>
                  <a:pt x="11178364" y="165099"/>
                </a:lnTo>
                <a:lnTo>
                  <a:pt x="11355574" y="165099"/>
                </a:lnTo>
                <a:lnTo>
                  <a:pt x="11376711" y="177799"/>
                </a:lnTo>
                <a:close/>
              </a:path>
              <a:path w="12192000" h="3556000">
                <a:moveTo>
                  <a:pt x="5934443" y="215899"/>
                </a:moveTo>
                <a:lnTo>
                  <a:pt x="1523812" y="215899"/>
                </a:lnTo>
                <a:lnTo>
                  <a:pt x="1590818" y="190499"/>
                </a:lnTo>
                <a:lnTo>
                  <a:pt x="1622735" y="177799"/>
                </a:lnTo>
                <a:lnTo>
                  <a:pt x="5661119" y="177799"/>
                </a:lnTo>
                <a:lnTo>
                  <a:pt x="5654407" y="190499"/>
                </a:lnTo>
                <a:lnTo>
                  <a:pt x="5676963" y="190499"/>
                </a:lnTo>
                <a:lnTo>
                  <a:pt x="5664134" y="203199"/>
                </a:lnTo>
                <a:lnTo>
                  <a:pt x="5896374" y="203199"/>
                </a:lnTo>
                <a:lnTo>
                  <a:pt x="5934443" y="215899"/>
                </a:lnTo>
                <a:close/>
              </a:path>
              <a:path w="12192000" h="3556000">
                <a:moveTo>
                  <a:pt x="5874659" y="203199"/>
                </a:moveTo>
                <a:lnTo>
                  <a:pt x="5786416" y="203199"/>
                </a:lnTo>
                <a:lnTo>
                  <a:pt x="5832362" y="190499"/>
                </a:lnTo>
                <a:lnTo>
                  <a:pt x="5874659" y="203199"/>
                </a:lnTo>
                <a:close/>
              </a:path>
              <a:path w="12192000" h="3556000">
                <a:moveTo>
                  <a:pt x="10925331" y="215899"/>
                </a:moveTo>
                <a:lnTo>
                  <a:pt x="10906068" y="215899"/>
                </a:lnTo>
                <a:lnTo>
                  <a:pt x="10918064" y="203199"/>
                </a:lnTo>
                <a:lnTo>
                  <a:pt x="10925331" y="215899"/>
                </a:lnTo>
                <a:close/>
              </a:path>
              <a:path w="12192000" h="3556000">
                <a:moveTo>
                  <a:pt x="1288039" y="228599"/>
                </a:moveTo>
                <a:lnTo>
                  <a:pt x="1254588" y="228599"/>
                </a:lnTo>
                <a:lnTo>
                  <a:pt x="1262727" y="215899"/>
                </a:lnTo>
                <a:lnTo>
                  <a:pt x="1283598" y="215899"/>
                </a:lnTo>
                <a:lnTo>
                  <a:pt x="1288039" y="228599"/>
                </a:lnTo>
                <a:close/>
              </a:path>
              <a:path w="12192000" h="3556000">
                <a:moveTo>
                  <a:pt x="6038792" y="228599"/>
                </a:moveTo>
                <a:lnTo>
                  <a:pt x="1409987" y="228599"/>
                </a:lnTo>
                <a:lnTo>
                  <a:pt x="1437946" y="215899"/>
                </a:lnTo>
                <a:lnTo>
                  <a:pt x="6007429" y="215899"/>
                </a:lnTo>
                <a:lnTo>
                  <a:pt x="6038792" y="228599"/>
                </a:lnTo>
                <a:close/>
              </a:path>
              <a:path w="12192000" h="3556000">
                <a:moveTo>
                  <a:pt x="8701231" y="228599"/>
                </a:moveTo>
                <a:lnTo>
                  <a:pt x="8671225" y="228599"/>
                </a:lnTo>
                <a:lnTo>
                  <a:pt x="8680870" y="215899"/>
                </a:lnTo>
                <a:lnTo>
                  <a:pt x="8689445" y="215899"/>
                </a:lnTo>
                <a:lnTo>
                  <a:pt x="8701231" y="228599"/>
                </a:lnTo>
                <a:close/>
              </a:path>
              <a:path w="12192000" h="3556000">
                <a:moveTo>
                  <a:pt x="759805" y="241299"/>
                </a:moveTo>
                <a:lnTo>
                  <a:pt x="701417" y="241299"/>
                </a:lnTo>
                <a:lnTo>
                  <a:pt x="744099" y="228599"/>
                </a:lnTo>
                <a:lnTo>
                  <a:pt x="759805" y="241299"/>
                </a:lnTo>
                <a:close/>
              </a:path>
              <a:path w="12192000" h="3556000">
                <a:moveTo>
                  <a:pt x="812545" y="241299"/>
                </a:moveTo>
                <a:lnTo>
                  <a:pt x="768761" y="241299"/>
                </a:lnTo>
                <a:lnTo>
                  <a:pt x="791191" y="228599"/>
                </a:lnTo>
                <a:lnTo>
                  <a:pt x="806525" y="228599"/>
                </a:lnTo>
                <a:lnTo>
                  <a:pt x="812545" y="241299"/>
                </a:lnTo>
                <a:close/>
              </a:path>
              <a:path w="12192000" h="3556000">
                <a:moveTo>
                  <a:pt x="1112693" y="241299"/>
                </a:moveTo>
                <a:lnTo>
                  <a:pt x="821525" y="241299"/>
                </a:lnTo>
                <a:lnTo>
                  <a:pt x="856285" y="228599"/>
                </a:lnTo>
                <a:lnTo>
                  <a:pt x="1099937" y="228599"/>
                </a:lnTo>
                <a:lnTo>
                  <a:pt x="1112693" y="241299"/>
                </a:lnTo>
                <a:close/>
              </a:path>
              <a:path w="12192000" h="3556000">
                <a:moveTo>
                  <a:pt x="1146580" y="241299"/>
                </a:moveTo>
                <a:lnTo>
                  <a:pt x="1112693" y="241299"/>
                </a:lnTo>
                <a:lnTo>
                  <a:pt x="1122689" y="228599"/>
                </a:lnTo>
                <a:lnTo>
                  <a:pt x="1146580" y="241299"/>
                </a:lnTo>
                <a:close/>
              </a:path>
              <a:path w="12192000" h="3556000">
                <a:moveTo>
                  <a:pt x="1210915" y="241299"/>
                </a:moveTo>
                <a:lnTo>
                  <a:pt x="1178468" y="241299"/>
                </a:lnTo>
                <a:lnTo>
                  <a:pt x="1193484" y="228599"/>
                </a:lnTo>
                <a:lnTo>
                  <a:pt x="1210915" y="241299"/>
                </a:lnTo>
                <a:close/>
              </a:path>
              <a:path w="12192000" h="3556000">
                <a:moveTo>
                  <a:pt x="6189007" y="241299"/>
                </a:moveTo>
                <a:lnTo>
                  <a:pt x="1226605" y="241299"/>
                </a:lnTo>
                <a:lnTo>
                  <a:pt x="1239667" y="228599"/>
                </a:lnTo>
                <a:lnTo>
                  <a:pt x="6193955" y="228599"/>
                </a:lnTo>
                <a:lnTo>
                  <a:pt x="6189007" y="241299"/>
                </a:lnTo>
                <a:close/>
              </a:path>
              <a:path w="12192000" h="3556000">
                <a:moveTo>
                  <a:pt x="9068621" y="253999"/>
                </a:moveTo>
                <a:lnTo>
                  <a:pt x="8249109" y="253999"/>
                </a:lnTo>
                <a:lnTo>
                  <a:pt x="8289398" y="241299"/>
                </a:lnTo>
                <a:lnTo>
                  <a:pt x="8328160" y="228599"/>
                </a:lnTo>
                <a:lnTo>
                  <a:pt x="8602621" y="228599"/>
                </a:lnTo>
                <a:lnTo>
                  <a:pt x="8604093" y="241299"/>
                </a:lnTo>
                <a:lnTo>
                  <a:pt x="9058328" y="241299"/>
                </a:lnTo>
                <a:lnTo>
                  <a:pt x="9068621" y="253999"/>
                </a:lnTo>
                <a:close/>
              </a:path>
              <a:path w="12192000" h="3556000">
                <a:moveTo>
                  <a:pt x="8646227" y="241299"/>
                </a:moveTo>
                <a:lnTo>
                  <a:pt x="8625211" y="241299"/>
                </a:lnTo>
                <a:lnTo>
                  <a:pt x="8634913" y="228599"/>
                </a:lnTo>
                <a:lnTo>
                  <a:pt x="8646227" y="241299"/>
                </a:lnTo>
                <a:close/>
              </a:path>
              <a:path w="12192000" h="3556000">
                <a:moveTo>
                  <a:pt x="8887844" y="241299"/>
                </a:moveTo>
                <a:lnTo>
                  <a:pt x="8646227" y="241299"/>
                </a:lnTo>
                <a:lnTo>
                  <a:pt x="8652847" y="228599"/>
                </a:lnTo>
                <a:lnTo>
                  <a:pt x="8861030" y="228599"/>
                </a:lnTo>
                <a:lnTo>
                  <a:pt x="8887844" y="241299"/>
                </a:lnTo>
                <a:close/>
              </a:path>
              <a:path w="12192000" h="3556000">
                <a:moveTo>
                  <a:pt x="8970524" y="241299"/>
                </a:moveTo>
                <a:lnTo>
                  <a:pt x="8916477" y="241299"/>
                </a:lnTo>
                <a:lnTo>
                  <a:pt x="8945491" y="228599"/>
                </a:lnTo>
                <a:lnTo>
                  <a:pt x="8970524" y="241299"/>
                </a:lnTo>
                <a:close/>
              </a:path>
              <a:path w="12192000" h="3556000">
                <a:moveTo>
                  <a:pt x="6239228" y="253999"/>
                </a:moveTo>
                <a:lnTo>
                  <a:pt x="610591" y="253999"/>
                </a:lnTo>
                <a:lnTo>
                  <a:pt x="666435" y="241299"/>
                </a:lnTo>
                <a:lnTo>
                  <a:pt x="6222860" y="241299"/>
                </a:lnTo>
                <a:lnTo>
                  <a:pt x="6239228" y="253999"/>
                </a:lnTo>
                <a:close/>
              </a:path>
              <a:path w="12192000" h="3556000">
                <a:moveTo>
                  <a:pt x="6355478" y="266699"/>
                </a:moveTo>
                <a:lnTo>
                  <a:pt x="555357" y="266699"/>
                </a:lnTo>
                <a:lnTo>
                  <a:pt x="556899" y="253999"/>
                </a:lnTo>
                <a:lnTo>
                  <a:pt x="6349325" y="253999"/>
                </a:lnTo>
                <a:lnTo>
                  <a:pt x="6355478" y="266699"/>
                </a:lnTo>
                <a:close/>
              </a:path>
              <a:path w="12192000" h="3556000">
                <a:moveTo>
                  <a:pt x="7578397" y="266699"/>
                </a:moveTo>
                <a:lnTo>
                  <a:pt x="7517628" y="266699"/>
                </a:lnTo>
                <a:lnTo>
                  <a:pt x="7561145" y="253999"/>
                </a:lnTo>
                <a:lnTo>
                  <a:pt x="7578397" y="266699"/>
                </a:lnTo>
                <a:close/>
              </a:path>
              <a:path w="12192000" h="3556000">
                <a:moveTo>
                  <a:pt x="8050897" y="266699"/>
                </a:moveTo>
                <a:lnTo>
                  <a:pt x="7612899" y="266699"/>
                </a:lnTo>
                <a:lnTo>
                  <a:pt x="7615979" y="253999"/>
                </a:lnTo>
                <a:lnTo>
                  <a:pt x="7950652" y="253999"/>
                </a:lnTo>
                <a:lnTo>
                  <a:pt x="8050897" y="266699"/>
                </a:lnTo>
                <a:close/>
              </a:path>
              <a:path w="12192000" h="3556000">
                <a:moveTo>
                  <a:pt x="8107694" y="266699"/>
                </a:moveTo>
                <a:lnTo>
                  <a:pt x="8050897" y="266699"/>
                </a:lnTo>
                <a:lnTo>
                  <a:pt x="8065167" y="253999"/>
                </a:lnTo>
                <a:lnTo>
                  <a:pt x="8083926" y="253999"/>
                </a:lnTo>
                <a:lnTo>
                  <a:pt x="8107694" y="266699"/>
                </a:lnTo>
                <a:close/>
              </a:path>
              <a:path w="12192000" h="3556000">
                <a:moveTo>
                  <a:pt x="9211814" y="266699"/>
                </a:moveTo>
                <a:lnTo>
                  <a:pt x="8136996" y="266699"/>
                </a:lnTo>
                <a:lnTo>
                  <a:pt x="8149562" y="253999"/>
                </a:lnTo>
                <a:lnTo>
                  <a:pt x="9191107" y="253999"/>
                </a:lnTo>
                <a:lnTo>
                  <a:pt x="9211814" y="266699"/>
                </a:lnTo>
                <a:close/>
              </a:path>
              <a:path w="12192000" h="3556000">
                <a:moveTo>
                  <a:pt x="6495437" y="279399"/>
                </a:moveTo>
                <a:lnTo>
                  <a:pt x="370567" y="279399"/>
                </a:lnTo>
                <a:lnTo>
                  <a:pt x="495544" y="266699"/>
                </a:lnTo>
                <a:lnTo>
                  <a:pt x="6472746" y="266699"/>
                </a:lnTo>
                <a:lnTo>
                  <a:pt x="6495437" y="279399"/>
                </a:lnTo>
                <a:close/>
              </a:path>
              <a:path w="12192000" h="3556000">
                <a:moveTo>
                  <a:pt x="12188706" y="3555999"/>
                </a:moveTo>
                <a:lnTo>
                  <a:pt x="0" y="3555999"/>
                </a:lnTo>
                <a:lnTo>
                  <a:pt x="0" y="330199"/>
                </a:lnTo>
                <a:lnTo>
                  <a:pt x="76693" y="330199"/>
                </a:lnTo>
                <a:lnTo>
                  <a:pt x="103075" y="317499"/>
                </a:lnTo>
                <a:lnTo>
                  <a:pt x="6838477" y="317499"/>
                </a:lnTo>
                <a:lnTo>
                  <a:pt x="6874454" y="304799"/>
                </a:lnTo>
                <a:lnTo>
                  <a:pt x="6938186" y="304799"/>
                </a:lnTo>
                <a:lnTo>
                  <a:pt x="6953052" y="292099"/>
                </a:lnTo>
                <a:lnTo>
                  <a:pt x="7116620" y="292099"/>
                </a:lnTo>
                <a:lnTo>
                  <a:pt x="7259610" y="279399"/>
                </a:lnTo>
                <a:lnTo>
                  <a:pt x="7291695" y="279399"/>
                </a:lnTo>
                <a:lnTo>
                  <a:pt x="7343195" y="266699"/>
                </a:lnTo>
                <a:lnTo>
                  <a:pt x="9481084" y="266699"/>
                </a:lnTo>
                <a:lnTo>
                  <a:pt x="9519333" y="279399"/>
                </a:lnTo>
                <a:lnTo>
                  <a:pt x="9570879" y="292099"/>
                </a:lnTo>
                <a:lnTo>
                  <a:pt x="9843863" y="330199"/>
                </a:lnTo>
                <a:lnTo>
                  <a:pt x="9951448" y="355599"/>
                </a:lnTo>
                <a:lnTo>
                  <a:pt x="12191999" y="355599"/>
                </a:lnTo>
                <a:lnTo>
                  <a:pt x="12191999" y="393699"/>
                </a:lnTo>
                <a:lnTo>
                  <a:pt x="12188706" y="584199"/>
                </a:lnTo>
                <a:lnTo>
                  <a:pt x="12188706" y="3555999"/>
                </a:lnTo>
                <a:close/>
              </a:path>
              <a:path w="12192000" h="3556000">
                <a:moveTo>
                  <a:pt x="6612612" y="292099"/>
                </a:moveTo>
                <a:lnTo>
                  <a:pt x="326235" y="292099"/>
                </a:lnTo>
                <a:lnTo>
                  <a:pt x="331345" y="279399"/>
                </a:lnTo>
                <a:lnTo>
                  <a:pt x="6591600" y="279399"/>
                </a:lnTo>
                <a:lnTo>
                  <a:pt x="6612612" y="292099"/>
                </a:lnTo>
                <a:close/>
              </a:path>
              <a:path w="12192000" h="3556000">
                <a:moveTo>
                  <a:pt x="6670318" y="304799"/>
                </a:moveTo>
                <a:lnTo>
                  <a:pt x="169953" y="304799"/>
                </a:lnTo>
                <a:lnTo>
                  <a:pt x="203583" y="292099"/>
                </a:lnTo>
                <a:lnTo>
                  <a:pt x="6665250" y="292099"/>
                </a:lnTo>
                <a:lnTo>
                  <a:pt x="6670318" y="304799"/>
                </a:lnTo>
                <a:close/>
              </a:path>
              <a:path w="12192000" h="3556000">
                <a:moveTo>
                  <a:pt x="6827113" y="317499"/>
                </a:moveTo>
                <a:lnTo>
                  <a:pt x="128534" y="317499"/>
                </a:lnTo>
                <a:lnTo>
                  <a:pt x="151388" y="304799"/>
                </a:lnTo>
                <a:lnTo>
                  <a:pt x="6828824" y="304799"/>
                </a:lnTo>
                <a:lnTo>
                  <a:pt x="6827113" y="31749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642" rIns="0" bIns="0" rtlCol="0">
            <a:spAutoFit/>
          </a:bodyPr>
          <a:lstStyle/>
          <a:p>
            <a:pPr marL="342836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70C0"/>
                </a:solidFill>
              </a:rPr>
              <a:t>Ineligible</a:t>
            </a:r>
            <a:r>
              <a:rPr sz="4800" spc="-50" dirty="0">
                <a:solidFill>
                  <a:srgbClr val="0070C0"/>
                </a:solidFill>
              </a:rPr>
              <a:t> </a:t>
            </a:r>
            <a:r>
              <a:rPr sz="4800" spc="-10" dirty="0">
                <a:solidFill>
                  <a:srgbClr val="0070C0"/>
                </a:solidFill>
              </a:rPr>
              <a:t>projects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33572" y="1453169"/>
            <a:ext cx="8360409" cy="35553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Ineligible</a:t>
            </a:r>
            <a:r>
              <a:rPr sz="28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uses</a:t>
            </a:r>
            <a:r>
              <a:rPr sz="2800" b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8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70C0"/>
                </a:solidFill>
                <a:latin typeface="Calibri"/>
                <a:cs typeface="Calibri"/>
              </a:rPr>
              <a:t>funds</a:t>
            </a:r>
            <a:r>
              <a:rPr sz="2800" b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include:</a:t>
            </a:r>
            <a:endParaRPr sz="2800">
              <a:latin typeface="Calibri"/>
              <a:cs typeface="Calibri"/>
            </a:endParaRPr>
          </a:p>
          <a:p>
            <a:pPr marL="189230" indent="-133350">
              <a:lnSpc>
                <a:spcPct val="100000"/>
              </a:lnSpc>
              <a:spcBef>
                <a:spcPts val="265"/>
              </a:spcBef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Acquisition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costs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5080" indent="176530">
              <a:lnSpc>
                <a:spcPts val="3020"/>
              </a:lnSpc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Improvements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structure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owned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religious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private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membership-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based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organizations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523240" indent="176530">
              <a:lnSpc>
                <a:spcPts val="3020"/>
              </a:lnSpc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Improvements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municipally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owned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municipally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operated</a:t>
            </a:r>
            <a:r>
              <a:rPr sz="2800" spc="-1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buildings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8132" y="5371114"/>
            <a:ext cx="2573867" cy="14775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6756" y="25633"/>
            <a:ext cx="4137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</a:rPr>
              <a:t>Ineligible</a:t>
            </a:r>
            <a:r>
              <a:rPr spc="-50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projects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089" y="1038047"/>
            <a:ext cx="112928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Funds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may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not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sz="24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used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site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work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4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ancillary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activities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property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including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but</a:t>
            </a:r>
            <a:r>
              <a:rPr sz="24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70C0"/>
                </a:solidFill>
                <a:latin typeface="Calibri"/>
                <a:cs typeface="Calibri"/>
              </a:rPr>
              <a:t>not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limited</a:t>
            </a:r>
            <a:r>
              <a:rPr sz="24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4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198" y="1733803"/>
            <a:ext cx="2604135" cy="2829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0965" indent="-97155">
              <a:lnSpc>
                <a:spcPct val="100000"/>
              </a:lnSpc>
              <a:spcBef>
                <a:spcPts val="4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Furnishings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Appliances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Electronics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Tools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Disposable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supplies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Business</a:t>
            </a:r>
            <a:r>
              <a:rPr sz="2000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equipment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Non-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permanent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fixtures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Temporary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artwork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371114"/>
            <a:ext cx="12192000" cy="1487170"/>
            <a:chOff x="0" y="5371114"/>
            <a:chExt cx="12192000" cy="14871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37717"/>
              <a:ext cx="12191999" cy="1202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12768" y="1718902"/>
            <a:ext cx="4302125" cy="49326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0965" indent="-97155">
              <a:lnSpc>
                <a:spcPct val="100000"/>
              </a:lnSpc>
              <a:spcBef>
                <a:spcPts val="4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Site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work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ancillary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activities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including: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Septic</a:t>
            </a:r>
            <a:r>
              <a:rPr sz="2000" spc="-8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systems/laterals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Grading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Parking</a:t>
            </a:r>
            <a:r>
              <a:rPr sz="20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Lot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Sidewalks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Patios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Decks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Garages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Sheds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Landscaping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Fences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Free</a:t>
            </a:r>
            <a:r>
              <a:rPr sz="20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standing</a:t>
            </a:r>
            <a:r>
              <a:rPr sz="20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signs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General</a:t>
            </a:r>
            <a:r>
              <a:rPr sz="20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maintenance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Repairs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4190" y="66574"/>
            <a:ext cx="4137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</a:rPr>
              <a:t>Ineligible</a:t>
            </a:r>
            <a:r>
              <a:rPr spc="-50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projects</a:t>
            </a:r>
          </a:p>
        </p:txBody>
      </p:sp>
      <p:sp>
        <p:nvSpPr>
          <p:cNvPr id="3" name="object 3"/>
          <p:cNvSpPr/>
          <p:nvPr/>
        </p:nvSpPr>
        <p:spPr>
          <a:xfrm>
            <a:off x="623622" y="381934"/>
            <a:ext cx="0" cy="6476365"/>
          </a:xfrm>
          <a:custGeom>
            <a:avLst/>
            <a:gdLst/>
            <a:ahLst/>
            <a:cxnLst/>
            <a:rect l="l" t="t" r="r" b="b"/>
            <a:pathLst>
              <a:path h="6476365">
                <a:moveTo>
                  <a:pt x="0" y="0"/>
                </a:moveTo>
                <a:lnTo>
                  <a:pt x="0" y="6476065"/>
                </a:lnTo>
              </a:path>
            </a:pathLst>
          </a:custGeom>
          <a:ln w="25399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5947" y="740316"/>
            <a:ext cx="139038" cy="1390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4727" y="969610"/>
            <a:ext cx="91137" cy="911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0407" y="1484755"/>
            <a:ext cx="127714" cy="1277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9962" y="1165897"/>
            <a:ext cx="8946515" cy="48901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b="1" u="heavy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Ineligible</a:t>
            </a:r>
            <a:r>
              <a:rPr sz="2400" b="1" u="heavy" spc="-80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business</a:t>
            </a:r>
            <a:r>
              <a:rPr sz="2400" b="1" u="heavy" spc="-75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activities</a:t>
            </a:r>
            <a:r>
              <a:rPr sz="2400" b="1" u="heavy" spc="-75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4472C4"/>
                </a:solidFill>
                <a:uFill>
                  <a:solidFill>
                    <a:srgbClr val="4472C4"/>
                  </a:solidFill>
                </a:u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spcBef>
                <a:spcPts val="310"/>
              </a:spcBef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Inventory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4472C4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Rent</a:t>
            </a:r>
            <a:r>
              <a:rPr sz="24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or</a:t>
            </a:r>
            <a:r>
              <a:rPr sz="24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lease</a:t>
            </a:r>
            <a:r>
              <a:rPr sz="24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expenses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4472C4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Working</a:t>
            </a:r>
            <a:r>
              <a:rPr sz="2400" spc="-8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capital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4472C4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Other</a:t>
            </a:r>
            <a:r>
              <a:rPr sz="2400" spc="-7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undefined</a:t>
            </a:r>
            <a:r>
              <a:rPr sz="2400" spc="-7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expenses</a:t>
            </a:r>
            <a:r>
              <a:rPr sz="24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that</a:t>
            </a:r>
            <a:r>
              <a:rPr sz="2400" spc="-7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do</a:t>
            </a:r>
            <a:r>
              <a:rPr sz="24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not</a:t>
            </a:r>
            <a:r>
              <a:rPr sz="2400" spc="-7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sustain</a:t>
            </a:r>
            <a:r>
              <a:rPr sz="24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business</a:t>
            </a:r>
            <a:r>
              <a:rPr sz="2400" spc="-7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operations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4472C4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Funds</a:t>
            </a:r>
            <a:r>
              <a:rPr sz="24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can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be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used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participant,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participant’s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family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staff</a:t>
            </a:r>
            <a:r>
              <a:rPr sz="24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labor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4472C4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472C4"/>
                </a:solidFill>
                <a:latin typeface="Calibri"/>
                <a:cs typeface="Calibri"/>
              </a:rPr>
              <a:t>reimbursement</a:t>
            </a:r>
            <a:r>
              <a:rPr sz="24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2C4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2C4"/>
                </a:solidFill>
                <a:latin typeface="Calibri"/>
                <a:cs typeface="Calibri"/>
              </a:rPr>
              <a:t>materials</a:t>
            </a:r>
            <a:r>
              <a:rPr sz="24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472C4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18132" y="5371114"/>
            <a:ext cx="2573867" cy="14775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179" rIns="0" bIns="0" rtlCol="0">
            <a:spAutoFit/>
          </a:bodyPr>
          <a:lstStyle/>
          <a:p>
            <a:pPr marL="4464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87619" y="952110"/>
            <a:ext cx="10904855" cy="5906135"/>
            <a:chOff x="1287619" y="952110"/>
            <a:chExt cx="10904855" cy="5906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619" y="952112"/>
              <a:ext cx="4563639" cy="59058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921" y="952110"/>
              <a:ext cx="4563639" cy="59058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179" rIns="0" bIns="0" rtlCol="0">
            <a:spAutoFit/>
          </a:bodyPr>
          <a:lstStyle/>
          <a:p>
            <a:pPr marL="4464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3315" y="1396213"/>
            <a:ext cx="7009130" cy="5452745"/>
            <a:chOff x="5183315" y="1396213"/>
            <a:chExt cx="7009130" cy="54527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3315" y="1396213"/>
              <a:ext cx="4391248" cy="500316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444" y="1368319"/>
            <a:ext cx="3928036" cy="47437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179" rIns="0" bIns="0" rtlCol="0">
            <a:spAutoFit/>
          </a:bodyPr>
          <a:lstStyle/>
          <a:p>
            <a:pPr marL="4464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8132" y="5371114"/>
            <a:ext cx="2573867" cy="14775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836" y="1662774"/>
            <a:ext cx="3974113" cy="49456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5723" y="1351644"/>
            <a:ext cx="5832372" cy="3853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493" y="490522"/>
            <a:ext cx="2099310" cy="1635125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4" y="1635095"/>
                </a:moveTo>
                <a:lnTo>
                  <a:pt x="2095915" y="1585628"/>
                </a:lnTo>
                <a:lnTo>
                  <a:pt x="2098139" y="1536273"/>
                </a:lnTo>
                <a:lnTo>
                  <a:pt x="2098732" y="1487064"/>
                </a:lnTo>
                <a:lnTo>
                  <a:pt x="2097709" y="1438037"/>
                </a:lnTo>
                <a:lnTo>
                  <a:pt x="2095088" y="1389227"/>
                </a:lnTo>
                <a:lnTo>
                  <a:pt x="2090883" y="1340669"/>
                </a:lnTo>
                <a:lnTo>
                  <a:pt x="2085111" y="1292399"/>
                </a:lnTo>
                <a:lnTo>
                  <a:pt x="2077787" y="1244450"/>
                </a:lnTo>
                <a:lnTo>
                  <a:pt x="2068928" y="1196860"/>
                </a:lnTo>
                <a:lnTo>
                  <a:pt x="2058550" y="1149661"/>
                </a:lnTo>
                <a:lnTo>
                  <a:pt x="2046668" y="1102891"/>
                </a:lnTo>
                <a:lnTo>
                  <a:pt x="2033298" y="1056584"/>
                </a:lnTo>
                <a:lnTo>
                  <a:pt x="2018457" y="1010774"/>
                </a:lnTo>
                <a:lnTo>
                  <a:pt x="2002160" y="965498"/>
                </a:lnTo>
                <a:lnTo>
                  <a:pt x="1984423" y="920791"/>
                </a:lnTo>
                <a:lnTo>
                  <a:pt x="1965263" y="876687"/>
                </a:lnTo>
                <a:lnTo>
                  <a:pt x="1944695" y="833222"/>
                </a:lnTo>
                <a:lnTo>
                  <a:pt x="1922734" y="790430"/>
                </a:lnTo>
                <a:lnTo>
                  <a:pt x="1899398" y="748348"/>
                </a:lnTo>
                <a:lnTo>
                  <a:pt x="1874702" y="707010"/>
                </a:lnTo>
                <a:lnTo>
                  <a:pt x="1848662" y="666451"/>
                </a:lnTo>
                <a:lnTo>
                  <a:pt x="1821293" y="626706"/>
                </a:lnTo>
                <a:lnTo>
                  <a:pt x="1792613" y="587812"/>
                </a:lnTo>
                <a:lnTo>
                  <a:pt x="1762636" y="549802"/>
                </a:lnTo>
                <a:lnTo>
                  <a:pt x="1731379" y="512711"/>
                </a:lnTo>
                <a:lnTo>
                  <a:pt x="1698858" y="476576"/>
                </a:lnTo>
                <a:lnTo>
                  <a:pt x="1665088" y="441432"/>
                </a:lnTo>
                <a:lnTo>
                  <a:pt x="1630086" y="407312"/>
                </a:lnTo>
                <a:lnTo>
                  <a:pt x="1593867" y="374253"/>
                </a:lnTo>
                <a:lnTo>
                  <a:pt x="1556448" y="342290"/>
                </a:lnTo>
                <a:lnTo>
                  <a:pt x="1517844" y="311458"/>
                </a:lnTo>
                <a:lnTo>
                  <a:pt x="1478072" y="281791"/>
                </a:lnTo>
                <a:lnTo>
                  <a:pt x="1437339" y="253457"/>
                </a:lnTo>
                <a:lnTo>
                  <a:pt x="1395871" y="226601"/>
                </a:lnTo>
                <a:lnTo>
                  <a:pt x="1353705" y="201226"/>
                </a:lnTo>
                <a:lnTo>
                  <a:pt x="1310880" y="177337"/>
                </a:lnTo>
                <a:lnTo>
                  <a:pt x="1267434" y="154937"/>
                </a:lnTo>
                <a:lnTo>
                  <a:pt x="1223406" y="134032"/>
                </a:lnTo>
                <a:lnTo>
                  <a:pt x="1178833" y="114623"/>
                </a:lnTo>
                <a:lnTo>
                  <a:pt x="1133755" y="96717"/>
                </a:lnTo>
                <a:lnTo>
                  <a:pt x="1088210" y="80316"/>
                </a:lnTo>
                <a:lnTo>
                  <a:pt x="1042235" y="65425"/>
                </a:lnTo>
                <a:lnTo>
                  <a:pt x="995871" y="52048"/>
                </a:lnTo>
                <a:lnTo>
                  <a:pt x="949154" y="40188"/>
                </a:lnTo>
                <a:lnTo>
                  <a:pt x="902123" y="29850"/>
                </a:lnTo>
                <a:lnTo>
                  <a:pt x="854817" y="21037"/>
                </a:lnTo>
                <a:lnTo>
                  <a:pt x="807275" y="13754"/>
                </a:lnTo>
                <a:lnTo>
                  <a:pt x="759533" y="8005"/>
                </a:lnTo>
                <a:lnTo>
                  <a:pt x="711632" y="3794"/>
                </a:lnTo>
                <a:lnTo>
                  <a:pt x="663609" y="1124"/>
                </a:lnTo>
                <a:lnTo>
                  <a:pt x="615502" y="0"/>
                </a:lnTo>
                <a:lnTo>
                  <a:pt x="567351" y="425"/>
                </a:lnTo>
                <a:lnTo>
                  <a:pt x="519192" y="2404"/>
                </a:lnTo>
                <a:lnTo>
                  <a:pt x="471066" y="5941"/>
                </a:lnTo>
                <a:lnTo>
                  <a:pt x="423010" y="11039"/>
                </a:lnTo>
                <a:lnTo>
                  <a:pt x="375063" y="17703"/>
                </a:lnTo>
                <a:lnTo>
                  <a:pt x="327262" y="25937"/>
                </a:lnTo>
                <a:lnTo>
                  <a:pt x="279647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8" y="90789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695" y="138494"/>
            <a:ext cx="4018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FC0"/>
                </a:solidFill>
              </a:rPr>
              <a:t>Process/Timeline</a:t>
            </a:r>
          </a:p>
        </p:txBody>
      </p:sp>
      <p:sp>
        <p:nvSpPr>
          <p:cNvPr id="4" name="object 4"/>
          <p:cNvSpPr/>
          <p:nvPr/>
        </p:nvSpPr>
        <p:spPr>
          <a:xfrm>
            <a:off x="-1" y="5486377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57" y="1371597"/>
                </a:moveTo>
                <a:lnTo>
                  <a:pt x="0" y="1371597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0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2" y="109034"/>
                </a:lnTo>
                <a:lnTo>
                  <a:pt x="386512" y="92075"/>
                </a:lnTo>
                <a:lnTo>
                  <a:pt x="435175" y="76472"/>
                </a:lnTo>
                <a:lnTo>
                  <a:pt x="484439" y="62247"/>
                </a:lnTo>
                <a:lnTo>
                  <a:pt x="534281" y="49424"/>
                </a:lnTo>
                <a:lnTo>
                  <a:pt x="584679" y="38025"/>
                </a:lnTo>
                <a:lnTo>
                  <a:pt x="635611" y="28072"/>
                </a:lnTo>
                <a:lnTo>
                  <a:pt x="687052" y="19589"/>
                </a:lnTo>
                <a:lnTo>
                  <a:pt x="738982" y="12597"/>
                </a:lnTo>
                <a:lnTo>
                  <a:pt x="791377" y="7119"/>
                </a:lnTo>
                <a:lnTo>
                  <a:pt x="844214" y="3179"/>
                </a:lnTo>
                <a:lnTo>
                  <a:pt x="897472" y="798"/>
                </a:lnTo>
                <a:lnTo>
                  <a:pt x="951127" y="0"/>
                </a:lnTo>
                <a:lnTo>
                  <a:pt x="1001596" y="706"/>
                </a:lnTo>
                <a:lnTo>
                  <a:pt x="1051715" y="2813"/>
                </a:lnTo>
                <a:lnTo>
                  <a:pt x="1101465" y="6302"/>
                </a:lnTo>
                <a:lnTo>
                  <a:pt x="1150827" y="11153"/>
                </a:lnTo>
                <a:lnTo>
                  <a:pt x="1199783" y="17349"/>
                </a:lnTo>
                <a:lnTo>
                  <a:pt x="1248312" y="24870"/>
                </a:lnTo>
                <a:lnTo>
                  <a:pt x="1296398" y="33697"/>
                </a:lnTo>
                <a:lnTo>
                  <a:pt x="1344020" y="43812"/>
                </a:lnTo>
                <a:lnTo>
                  <a:pt x="1391161" y="55196"/>
                </a:lnTo>
                <a:lnTo>
                  <a:pt x="1437801" y="67830"/>
                </a:lnTo>
                <a:lnTo>
                  <a:pt x="1483921" y="81695"/>
                </a:lnTo>
                <a:lnTo>
                  <a:pt x="1529503" y="96773"/>
                </a:lnTo>
                <a:lnTo>
                  <a:pt x="1574527" y="113044"/>
                </a:lnTo>
                <a:lnTo>
                  <a:pt x="1618976" y="130490"/>
                </a:lnTo>
                <a:lnTo>
                  <a:pt x="1662830" y="149093"/>
                </a:lnTo>
                <a:lnTo>
                  <a:pt x="1706070" y="168832"/>
                </a:lnTo>
                <a:lnTo>
                  <a:pt x="1748678" y="189690"/>
                </a:lnTo>
                <a:lnTo>
                  <a:pt x="1790635" y="211647"/>
                </a:lnTo>
                <a:lnTo>
                  <a:pt x="1831922" y="234685"/>
                </a:lnTo>
                <a:lnTo>
                  <a:pt x="1872520" y="258785"/>
                </a:lnTo>
                <a:lnTo>
                  <a:pt x="1912410" y="283929"/>
                </a:lnTo>
                <a:lnTo>
                  <a:pt x="1951574" y="310097"/>
                </a:lnTo>
                <a:lnTo>
                  <a:pt x="1989993" y="337270"/>
                </a:lnTo>
                <a:lnTo>
                  <a:pt x="2027648" y="365430"/>
                </a:lnTo>
                <a:lnTo>
                  <a:pt x="2064520" y="394558"/>
                </a:lnTo>
                <a:lnTo>
                  <a:pt x="2100590" y="424636"/>
                </a:lnTo>
                <a:lnTo>
                  <a:pt x="2135840" y="455643"/>
                </a:lnTo>
                <a:lnTo>
                  <a:pt x="2170251" y="487562"/>
                </a:lnTo>
                <a:lnTo>
                  <a:pt x="2203804" y="520374"/>
                </a:lnTo>
                <a:lnTo>
                  <a:pt x="2236480" y="554060"/>
                </a:lnTo>
                <a:lnTo>
                  <a:pt x="2268260" y="588601"/>
                </a:lnTo>
                <a:lnTo>
                  <a:pt x="2299125" y="623979"/>
                </a:lnTo>
                <a:lnTo>
                  <a:pt x="2329058" y="660174"/>
                </a:lnTo>
                <a:lnTo>
                  <a:pt x="2358038" y="697167"/>
                </a:lnTo>
                <a:lnTo>
                  <a:pt x="2386048" y="734941"/>
                </a:lnTo>
                <a:lnTo>
                  <a:pt x="2413068" y="773476"/>
                </a:lnTo>
                <a:lnTo>
                  <a:pt x="2439079" y="812753"/>
                </a:lnTo>
                <a:lnTo>
                  <a:pt x="2464063" y="852753"/>
                </a:lnTo>
                <a:lnTo>
                  <a:pt x="2488001" y="893458"/>
                </a:lnTo>
                <a:lnTo>
                  <a:pt x="2510874" y="934849"/>
                </a:lnTo>
                <a:lnTo>
                  <a:pt x="2532664" y="976908"/>
                </a:lnTo>
                <a:lnTo>
                  <a:pt x="2553350" y="1019614"/>
                </a:lnTo>
                <a:lnTo>
                  <a:pt x="2572916" y="1062950"/>
                </a:lnTo>
                <a:lnTo>
                  <a:pt x="2591342" y="1106897"/>
                </a:lnTo>
                <a:lnTo>
                  <a:pt x="2608608" y="1151435"/>
                </a:lnTo>
                <a:lnTo>
                  <a:pt x="2624697" y="1196547"/>
                </a:lnTo>
                <a:lnTo>
                  <a:pt x="2639589" y="1242213"/>
                </a:lnTo>
                <a:lnTo>
                  <a:pt x="2672857" y="137159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418" y="1187301"/>
            <a:ext cx="10107930" cy="41192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7005" indent="-151130">
              <a:lnSpc>
                <a:spcPct val="100000"/>
              </a:lnSpc>
              <a:spcBef>
                <a:spcPts val="315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Outreach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property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owners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tenants</a:t>
            </a:r>
            <a:endParaRPr sz="3200">
              <a:latin typeface="Calibri"/>
              <a:cs typeface="Calibri"/>
            </a:endParaRPr>
          </a:p>
          <a:p>
            <a:pPr marL="167005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Assistance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applicants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design</a:t>
            </a:r>
            <a:r>
              <a:rPr sz="32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application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process</a:t>
            </a:r>
            <a:endParaRPr sz="3200">
              <a:latin typeface="Calibri"/>
              <a:cs typeface="Calibri"/>
            </a:endParaRPr>
          </a:p>
          <a:p>
            <a:pPr marL="167005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Application</a:t>
            </a:r>
            <a:r>
              <a:rPr sz="3200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deadline</a:t>
            </a:r>
            <a:r>
              <a:rPr sz="3200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March</a:t>
            </a:r>
            <a:r>
              <a:rPr sz="3200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150" spc="-37" baseline="31746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endParaRPr sz="3150" baseline="31746">
              <a:latin typeface="Calibri"/>
              <a:cs typeface="Calibri"/>
            </a:endParaRPr>
          </a:p>
          <a:p>
            <a:pPr marL="167005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Review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selection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projects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funding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March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21st</a:t>
            </a:r>
            <a:endParaRPr sz="3200">
              <a:latin typeface="Calibri"/>
              <a:cs typeface="Calibri"/>
            </a:endParaRPr>
          </a:p>
          <a:p>
            <a:pPr marL="167005" indent="-151130">
              <a:lnSpc>
                <a:spcPct val="100000"/>
              </a:lnSpc>
              <a:spcBef>
                <a:spcPts val="219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Submit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NYS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approval-</a:t>
            </a:r>
            <a:r>
              <a:rPr sz="32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April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1st</a:t>
            </a:r>
            <a:endParaRPr sz="3200">
              <a:latin typeface="Calibri"/>
              <a:cs typeface="Calibri"/>
            </a:endParaRPr>
          </a:p>
          <a:p>
            <a:pPr marL="167005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Announcement</a:t>
            </a:r>
            <a:r>
              <a:rPr sz="3200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200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winners-</a:t>
            </a:r>
            <a:r>
              <a:rPr sz="32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April</a:t>
            </a:r>
            <a:r>
              <a:rPr sz="3200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15th</a:t>
            </a:r>
            <a:endParaRPr sz="3200">
              <a:latin typeface="Calibri"/>
              <a:cs typeface="Calibri"/>
            </a:endParaRPr>
          </a:p>
          <a:p>
            <a:pPr marL="167005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167005" algn="l"/>
              </a:tabLst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Deposit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chosen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projects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environmental</a:t>
            </a:r>
            <a:r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testing</a:t>
            </a:r>
            <a:endParaRPr sz="32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(1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week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after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notification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award)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8093" y="5371092"/>
            <a:ext cx="2573857" cy="14775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871" y="524107"/>
            <a:ext cx="10267315" cy="5992495"/>
            <a:chOff x="571871" y="524107"/>
            <a:chExt cx="10267315" cy="5992495"/>
          </a:xfrm>
        </p:grpSpPr>
        <p:sp>
          <p:nvSpPr>
            <p:cNvPr id="3" name="object 3"/>
            <p:cNvSpPr/>
            <p:nvPr/>
          </p:nvSpPr>
          <p:spPr>
            <a:xfrm>
              <a:off x="9115221" y="587607"/>
              <a:ext cx="1659889" cy="2233930"/>
            </a:xfrm>
            <a:custGeom>
              <a:avLst/>
              <a:gdLst/>
              <a:ahLst/>
              <a:cxnLst/>
              <a:rect l="l" t="t" r="r" b="b"/>
              <a:pathLst>
                <a:path w="1659890" h="2233930">
                  <a:moveTo>
                    <a:pt x="0" y="9152"/>
                  </a:moveTo>
                  <a:lnTo>
                    <a:pt x="49252" y="4468"/>
                  </a:lnTo>
                  <a:lnTo>
                    <a:pt x="98406" y="1422"/>
                  </a:lnTo>
                  <a:lnTo>
                    <a:pt x="147429" y="0"/>
                  </a:lnTo>
                  <a:lnTo>
                    <a:pt x="196284" y="183"/>
                  </a:lnTo>
                  <a:lnTo>
                    <a:pt x="244939" y="1957"/>
                  </a:lnTo>
                  <a:lnTo>
                    <a:pt x="293358" y="5305"/>
                  </a:lnTo>
                  <a:lnTo>
                    <a:pt x="341508" y="10212"/>
                  </a:lnTo>
                  <a:lnTo>
                    <a:pt x="389353" y="16660"/>
                  </a:lnTo>
                  <a:lnTo>
                    <a:pt x="436860" y="24634"/>
                  </a:lnTo>
                  <a:lnTo>
                    <a:pt x="483994" y="34118"/>
                  </a:lnTo>
                  <a:lnTo>
                    <a:pt x="530721" y="45095"/>
                  </a:lnTo>
                  <a:lnTo>
                    <a:pt x="577006" y="57550"/>
                  </a:lnTo>
                  <a:lnTo>
                    <a:pt x="622815" y="71466"/>
                  </a:lnTo>
                  <a:lnTo>
                    <a:pt x="668113" y="86827"/>
                  </a:lnTo>
                  <a:lnTo>
                    <a:pt x="712867" y="103617"/>
                  </a:lnTo>
                  <a:lnTo>
                    <a:pt x="757042" y="121820"/>
                  </a:lnTo>
                  <a:lnTo>
                    <a:pt x="800603" y="141420"/>
                  </a:lnTo>
                  <a:lnTo>
                    <a:pt x="843517" y="162400"/>
                  </a:lnTo>
                  <a:lnTo>
                    <a:pt x="885748" y="184745"/>
                  </a:lnTo>
                  <a:lnTo>
                    <a:pt x="927262" y="208439"/>
                  </a:lnTo>
                  <a:lnTo>
                    <a:pt x="968026" y="233464"/>
                  </a:lnTo>
                  <a:lnTo>
                    <a:pt x="1008004" y="259806"/>
                  </a:lnTo>
                  <a:lnTo>
                    <a:pt x="1047162" y="287448"/>
                  </a:lnTo>
                  <a:lnTo>
                    <a:pt x="1085466" y="316373"/>
                  </a:lnTo>
                  <a:lnTo>
                    <a:pt x="1122882" y="346566"/>
                  </a:lnTo>
                  <a:lnTo>
                    <a:pt x="1159374" y="378011"/>
                  </a:lnTo>
                  <a:lnTo>
                    <a:pt x="1194910" y="410692"/>
                  </a:lnTo>
                  <a:lnTo>
                    <a:pt x="1229453" y="444591"/>
                  </a:lnTo>
                  <a:lnTo>
                    <a:pt x="1262971" y="479694"/>
                  </a:lnTo>
                  <a:lnTo>
                    <a:pt x="1295428" y="515984"/>
                  </a:lnTo>
                  <a:lnTo>
                    <a:pt x="1326791" y="553444"/>
                  </a:lnTo>
                  <a:lnTo>
                    <a:pt x="1357024" y="592060"/>
                  </a:lnTo>
                  <a:lnTo>
                    <a:pt x="1386094" y="631814"/>
                  </a:lnTo>
                  <a:lnTo>
                    <a:pt x="1413966" y="672691"/>
                  </a:lnTo>
                  <a:lnTo>
                    <a:pt x="1440475" y="714464"/>
                  </a:lnTo>
                  <a:lnTo>
                    <a:pt x="1465480" y="756893"/>
                  </a:lnTo>
                  <a:lnTo>
                    <a:pt x="1488978" y="799940"/>
                  </a:lnTo>
                  <a:lnTo>
                    <a:pt x="1510969" y="843567"/>
                  </a:lnTo>
                  <a:lnTo>
                    <a:pt x="1531451" y="887736"/>
                  </a:lnTo>
                  <a:lnTo>
                    <a:pt x="1550424" y="932409"/>
                  </a:lnTo>
                  <a:lnTo>
                    <a:pt x="1567885" y="977548"/>
                  </a:lnTo>
                  <a:lnTo>
                    <a:pt x="1583835" y="1023115"/>
                  </a:lnTo>
                  <a:lnTo>
                    <a:pt x="1598270" y="1069073"/>
                  </a:lnTo>
                  <a:lnTo>
                    <a:pt x="1611192" y="1115382"/>
                  </a:lnTo>
                  <a:lnTo>
                    <a:pt x="1622597" y="1162006"/>
                  </a:lnTo>
                  <a:lnTo>
                    <a:pt x="1632485" y="1208907"/>
                  </a:lnTo>
                  <a:lnTo>
                    <a:pt x="1640856" y="1256046"/>
                  </a:lnTo>
                  <a:lnTo>
                    <a:pt x="1647706" y="1303385"/>
                  </a:lnTo>
                  <a:lnTo>
                    <a:pt x="1653036" y="1350887"/>
                  </a:lnTo>
                  <a:lnTo>
                    <a:pt x="1656844" y="1398513"/>
                  </a:lnTo>
                  <a:lnTo>
                    <a:pt x="1659129" y="1446226"/>
                  </a:lnTo>
                  <a:lnTo>
                    <a:pt x="1659890" y="1493987"/>
                  </a:lnTo>
                  <a:lnTo>
                    <a:pt x="1659125" y="1541759"/>
                  </a:lnTo>
                  <a:lnTo>
                    <a:pt x="1656833" y="1589504"/>
                  </a:lnTo>
                  <a:lnTo>
                    <a:pt x="1653014" y="1637184"/>
                  </a:lnTo>
                  <a:lnTo>
                    <a:pt x="1647665" y="1684760"/>
                  </a:lnTo>
                  <a:lnTo>
                    <a:pt x="1640786" y="1732195"/>
                  </a:lnTo>
                  <a:lnTo>
                    <a:pt x="1632375" y="1779452"/>
                  </a:lnTo>
                  <a:lnTo>
                    <a:pt x="1622431" y="1826491"/>
                  </a:lnTo>
                  <a:lnTo>
                    <a:pt x="1610954" y="1873275"/>
                  </a:lnTo>
                  <a:lnTo>
                    <a:pt x="1597941" y="1919766"/>
                  </a:lnTo>
                  <a:lnTo>
                    <a:pt x="1583392" y="1965926"/>
                  </a:lnTo>
                  <a:lnTo>
                    <a:pt x="1567305" y="2011718"/>
                  </a:lnTo>
                  <a:lnTo>
                    <a:pt x="1549680" y="2057102"/>
                  </a:lnTo>
                  <a:lnTo>
                    <a:pt x="1530514" y="2102042"/>
                  </a:lnTo>
                  <a:lnTo>
                    <a:pt x="1509807" y="2146499"/>
                  </a:lnTo>
                  <a:lnTo>
                    <a:pt x="1487557" y="2190436"/>
                  </a:lnTo>
                  <a:lnTo>
                    <a:pt x="1463764" y="2233813"/>
                  </a:lnTo>
                </a:path>
              </a:pathLst>
            </a:custGeom>
            <a:ln w="1269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1871" y="1268133"/>
              <a:ext cx="9253855" cy="5248275"/>
            </a:xfrm>
            <a:custGeom>
              <a:avLst/>
              <a:gdLst/>
              <a:ahLst/>
              <a:cxnLst/>
              <a:rect l="l" t="t" r="r" b="b"/>
              <a:pathLst>
                <a:path w="9253855" h="5248275">
                  <a:moveTo>
                    <a:pt x="9253692" y="5248274"/>
                  </a:moveTo>
                  <a:lnTo>
                    <a:pt x="0" y="5248274"/>
                  </a:lnTo>
                  <a:lnTo>
                    <a:pt x="0" y="0"/>
                  </a:lnTo>
                  <a:lnTo>
                    <a:pt x="9253692" y="0"/>
                  </a:lnTo>
                  <a:lnTo>
                    <a:pt x="9253692" y="5248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3057" y="167042"/>
            <a:ext cx="4018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70C0"/>
                </a:solidFill>
              </a:rPr>
              <a:t>Process/Timeline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896" y="1210830"/>
            <a:ext cx="8791575" cy="41465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following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vary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depending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2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70C0"/>
                </a:solidFill>
                <a:latin typeface="Calibri"/>
                <a:cs typeface="Calibri"/>
              </a:rPr>
              <a:t>project: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Environmental</a:t>
            </a:r>
            <a:r>
              <a:rPr sz="3200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testing,</a:t>
            </a:r>
            <a:r>
              <a:rPr sz="3200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reporting</a:t>
            </a:r>
            <a:r>
              <a:rPr sz="3200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3200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historic</a:t>
            </a:r>
            <a:r>
              <a:rPr sz="3200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review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Bidding</a:t>
            </a:r>
            <a:r>
              <a:rPr sz="3200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process</a:t>
            </a:r>
            <a:r>
              <a:rPr sz="3200" spc="-10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3200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contractors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Selection</a:t>
            </a:r>
            <a:r>
              <a:rPr sz="3200" spc="-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contractor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9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Construction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Issue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Certificate</a:t>
            </a:r>
            <a:r>
              <a:rPr sz="32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Occupancy</a:t>
            </a:r>
            <a:r>
              <a:rPr sz="32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32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Village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Submit</a:t>
            </a:r>
            <a:r>
              <a:rPr sz="32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32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NYS</a:t>
            </a:r>
            <a:r>
              <a:rPr sz="32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32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reimbursement</a:t>
            </a:r>
            <a:endParaRPr sz="320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215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NYS</a:t>
            </a:r>
            <a:r>
              <a:rPr sz="3200" spc="-8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approves</a:t>
            </a:r>
            <a:r>
              <a:rPr sz="32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32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/>
                <a:cs typeface="Calibri"/>
              </a:rPr>
              <a:t>releases</a:t>
            </a:r>
            <a:r>
              <a:rPr sz="32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reimbursement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8132" y="5371114"/>
            <a:ext cx="2573867" cy="14775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425" y="508426"/>
            <a:ext cx="4300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70C0"/>
                </a:solidFill>
              </a:rPr>
              <a:t>Reimbursements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-2" y="1998845"/>
            <a:ext cx="11523345" cy="4739005"/>
            <a:chOff x="-2" y="1998845"/>
            <a:chExt cx="11523345" cy="4739005"/>
          </a:xfrm>
        </p:grpSpPr>
        <p:sp>
          <p:nvSpPr>
            <p:cNvPr id="4" name="object 4"/>
            <p:cNvSpPr/>
            <p:nvPr/>
          </p:nvSpPr>
          <p:spPr>
            <a:xfrm>
              <a:off x="-2" y="1998845"/>
              <a:ext cx="11454765" cy="782320"/>
            </a:xfrm>
            <a:custGeom>
              <a:avLst/>
              <a:gdLst/>
              <a:ahLst/>
              <a:cxnLst/>
              <a:rect l="l" t="t" r="r" b="b"/>
              <a:pathLst>
                <a:path w="11454765" h="782319">
                  <a:moveTo>
                    <a:pt x="11454594" y="781698"/>
                  </a:moveTo>
                  <a:lnTo>
                    <a:pt x="0" y="781698"/>
                  </a:lnTo>
                  <a:lnTo>
                    <a:pt x="0" y="0"/>
                  </a:lnTo>
                  <a:lnTo>
                    <a:pt x="11454594" y="0"/>
                  </a:lnTo>
                  <a:lnTo>
                    <a:pt x="11454594" y="78169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0379"/>
              <a:ext cx="11523062" cy="4547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203079"/>
              <a:ext cx="11383645" cy="4268470"/>
            </a:xfrm>
            <a:custGeom>
              <a:avLst/>
              <a:gdLst/>
              <a:ahLst/>
              <a:cxnLst/>
              <a:rect l="l" t="t" r="r" b="b"/>
              <a:pathLst>
                <a:path w="11383645" h="4268470">
                  <a:moveTo>
                    <a:pt x="11383361" y="4267990"/>
                  </a:moveTo>
                  <a:lnTo>
                    <a:pt x="0" y="4267990"/>
                  </a:lnTo>
                  <a:lnTo>
                    <a:pt x="0" y="0"/>
                  </a:lnTo>
                  <a:lnTo>
                    <a:pt x="11383361" y="0"/>
                  </a:lnTo>
                  <a:lnTo>
                    <a:pt x="11383361" y="4267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9944" y="2665943"/>
            <a:ext cx="6586220" cy="35306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655320" indent="126364">
              <a:lnSpc>
                <a:spcPts val="2160"/>
              </a:lnSpc>
              <a:spcBef>
                <a:spcPts val="370"/>
              </a:spcBef>
              <a:buSzPct val="95000"/>
              <a:buFont typeface="Arial"/>
              <a:buChar char="•"/>
              <a:tabLst>
                <a:tab pos="1390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Property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owners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are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responsible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total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cost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Clr>
                <a:srgbClr val="0070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2700" marR="382270" indent="126364">
              <a:lnSpc>
                <a:spcPts val="2160"/>
              </a:lnSpc>
              <a:buSzPct val="95000"/>
              <a:buFont typeface="Arial"/>
              <a:buChar char="•"/>
              <a:tabLst>
                <a:tab pos="139065" algn="l"/>
              </a:tabLst>
            </a:pP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Grants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reimburse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property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owners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at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conclusion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after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all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cost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are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paid.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070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2700" marR="5080" indent="126364">
              <a:lnSpc>
                <a:spcPts val="216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39065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Proof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available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financing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through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cash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bank,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secured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loan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commitments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lines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credit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required.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070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2700" marR="306070" indent="126364">
              <a:lnSpc>
                <a:spcPts val="2160"/>
              </a:lnSpc>
              <a:buSzPct val="95000"/>
              <a:buFont typeface="Arial"/>
              <a:buChar char="•"/>
              <a:tabLst>
                <a:tab pos="139065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reimbursement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should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requested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until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inspections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work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has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been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completed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LPA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its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representative.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18132" y="1998367"/>
            <a:ext cx="2574290" cy="4850765"/>
            <a:chOff x="9618132" y="1998367"/>
            <a:chExt cx="2574290" cy="4850765"/>
          </a:xfrm>
        </p:grpSpPr>
        <p:sp>
          <p:nvSpPr>
            <p:cNvPr id="9" name="object 9"/>
            <p:cNvSpPr/>
            <p:nvPr/>
          </p:nvSpPr>
          <p:spPr>
            <a:xfrm>
              <a:off x="11542699" y="1998367"/>
              <a:ext cx="152400" cy="782320"/>
            </a:xfrm>
            <a:custGeom>
              <a:avLst/>
              <a:gdLst/>
              <a:ahLst/>
              <a:cxnLst/>
              <a:rect l="l" t="t" r="r" b="b"/>
              <a:pathLst>
                <a:path w="152400" h="782319">
                  <a:moveTo>
                    <a:pt x="152381" y="781699"/>
                  </a:moveTo>
                  <a:lnTo>
                    <a:pt x="0" y="781699"/>
                  </a:lnTo>
                  <a:lnTo>
                    <a:pt x="0" y="0"/>
                  </a:lnTo>
                  <a:lnTo>
                    <a:pt x="152381" y="0"/>
                  </a:lnTo>
                  <a:lnTo>
                    <a:pt x="152381" y="7816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259" y="718140"/>
            <a:ext cx="4300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70C0"/>
                </a:solidFill>
              </a:rPr>
              <a:t>Reimbursements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-2" y="1998845"/>
            <a:ext cx="11523345" cy="4739005"/>
            <a:chOff x="-2" y="1998845"/>
            <a:chExt cx="11523345" cy="4739005"/>
          </a:xfrm>
        </p:grpSpPr>
        <p:sp>
          <p:nvSpPr>
            <p:cNvPr id="4" name="object 4"/>
            <p:cNvSpPr/>
            <p:nvPr/>
          </p:nvSpPr>
          <p:spPr>
            <a:xfrm>
              <a:off x="-2" y="1998845"/>
              <a:ext cx="11454765" cy="782320"/>
            </a:xfrm>
            <a:custGeom>
              <a:avLst/>
              <a:gdLst/>
              <a:ahLst/>
              <a:cxnLst/>
              <a:rect l="l" t="t" r="r" b="b"/>
              <a:pathLst>
                <a:path w="11454765" h="782319">
                  <a:moveTo>
                    <a:pt x="11454594" y="781698"/>
                  </a:moveTo>
                  <a:lnTo>
                    <a:pt x="0" y="781698"/>
                  </a:lnTo>
                  <a:lnTo>
                    <a:pt x="0" y="0"/>
                  </a:lnTo>
                  <a:lnTo>
                    <a:pt x="11454594" y="0"/>
                  </a:lnTo>
                  <a:lnTo>
                    <a:pt x="11454594" y="78169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0379"/>
              <a:ext cx="11523062" cy="4547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203079"/>
              <a:ext cx="11383645" cy="4268470"/>
            </a:xfrm>
            <a:custGeom>
              <a:avLst/>
              <a:gdLst/>
              <a:ahLst/>
              <a:cxnLst/>
              <a:rect l="l" t="t" r="r" b="b"/>
              <a:pathLst>
                <a:path w="11383645" h="4268470">
                  <a:moveTo>
                    <a:pt x="11383361" y="4267990"/>
                  </a:moveTo>
                  <a:lnTo>
                    <a:pt x="0" y="4267990"/>
                  </a:lnTo>
                  <a:lnTo>
                    <a:pt x="0" y="0"/>
                  </a:lnTo>
                  <a:lnTo>
                    <a:pt x="11383361" y="0"/>
                  </a:lnTo>
                  <a:lnTo>
                    <a:pt x="11383361" y="4267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69545" indent="113664">
              <a:lnSpc>
                <a:spcPts val="1939"/>
              </a:lnSpc>
              <a:spcBef>
                <a:spcPts val="345"/>
              </a:spcBef>
              <a:buSzPct val="94444"/>
              <a:buFont typeface="Arial"/>
              <a:buChar char="•"/>
              <a:tabLst>
                <a:tab pos="126364" algn="l"/>
              </a:tabLst>
            </a:pPr>
            <a:r>
              <a:rPr dirty="0"/>
              <a:t>No</a:t>
            </a:r>
            <a:r>
              <a:rPr spc="-40" dirty="0"/>
              <a:t> </a:t>
            </a:r>
            <a:r>
              <a:rPr spc="-20" dirty="0"/>
              <a:t>reimbursement</a:t>
            </a:r>
            <a:r>
              <a:rPr spc="-35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  <a:r>
              <a:rPr spc="-40" dirty="0"/>
              <a:t> </a:t>
            </a:r>
            <a:r>
              <a:rPr spc="-10" dirty="0"/>
              <a:t>requested</a:t>
            </a:r>
            <a:r>
              <a:rPr spc="-35" dirty="0"/>
              <a:t> </a:t>
            </a:r>
            <a:r>
              <a:rPr dirty="0"/>
              <a:t>until</a:t>
            </a:r>
            <a:r>
              <a:rPr spc="-35" dirty="0"/>
              <a:t> </a:t>
            </a:r>
            <a:r>
              <a:rPr spc="-10" dirty="0"/>
              <a:t>inspections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20" dirty="0"/>
              <a:t>work </a:t>
            </a:r>
            <a:r>
              <a:rPr dirty="0"/>
              <a:t>has</a:t>
            </a:r>
            <a:r>
              <a:rPr spc="-45" dirty="0"/>
              <a:t> </a:t>
            </a:r>
            <a:r>
              <a:rPr dirty="0"/>
              <a:t>been</a:t>
            </a:r>
            <a:r>
              <a:rPr spc="-40" dirty="0"/>
              <a:t> </a:t>
            </a:r>
            <a:r>
              <a:rPr spc="-10" dirty="0"/>
              <a:t>completed</a:t>
            </a:r>
            <a:r>
              <a:rPr spc="-40" dirty="0"/>
              <a:t> </a:t>
            </a:r>
            <a:r>
              <a:rPr dirty="0"/>
              <a:t>by</a:t>
            </a:r>
            <a:r>
              <a:rPr spc="-40" dirty="0"/>
              <a:t> </a:t>
            </a:r>
            <a:r>
              <a:rPr spc="-25" dirty="0"/>
              <a:t>LPA</a:t>
            </a:r>
            <a:r>
              <a:rPr spc="-4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dirty="0"/>
              <a:t>its</a:t>
            </a:r>
            <a:r>
              <a:rPr spc="-40" dirty="0"/>
              <a:t> </a:t>
            </a:r>
            <a:r>
              <a:rPr spc="-10" dirty="0"/>
              <a:t>representative.</a:t>
            </a:r>
          </a:p>
          <a:p>
            <a:pPr marL="126364" indent="-88900">
              <a:lnSpc>
                <a:spcPct val="100000"/>
              </a:lnSpc>
              <a:spcBef>
                <a:spcPts val="360"/>
              </a:spcBef>
              <a:buSzPct val="94444"/>
              <a:buFont typeface="Arial"/>
              <a:buChar char="•"/>
              <a:tabLst>
                <a:tab pos="126364" algn="l"/>
              </a:tabLst>
            </a:pPr>
            <a:r>
              <a:rPr spc="-80" dirty="0"/>
              <a:t>To</a:t>
            </a:r>
            <a:r>
              <a:rPr spc="-25" dirty="0"/>
              <a:t> </a:t>
            </a:r>
            <a:r>
              <a:rPr dirty="0"/>
              <a:t>sustain</a:t>
            </a:r>
            <a:r>
              <a:rPr spc="-75" dirty="0"/>
              <a:t> </a:t>
            </a:r>
            <a:r>
              <a:rPr dirty="0"/>
              <a:t>work</a:t>
            </a:r>
            <a:r>
              <a:rPr spc="-50" dirty="0"/>
              <a:t> </a:t>
            </a:r>
            <a:r>
              <a:rPr dirty="0"/>
              <a:t>cost,</a:t>
            </a:r>
            <a:r>
              <a:rPr spc="-50" dirty="0"/>
              <a:t> </a:t>
            </a:r>
            <a:r>
              <a:rPr spc="-10" dirty="0"/>
              <a:t>owners</a:t>
            </a:r>
            <a:r>
              <a:rPr spc="-50" dirty="0"/>
              <a:t> </a:t>
            </a:r>
            <a:r>
              <a:rPr dirty="0"/>
              <a:t>must</a:t>
            </a:r>
            <a:r>
              <a:rPr spc="-50" dirty="0"/>
              <a:t> </a:t>
            </a:r>
            <a:r>
              <a:rPr spc="-10" dirty="0"/>
              <a:t>provide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following:</a:t>
            </a:r>
          </a:p>
          <a:p>
            <a:pPr marL="925830" lvl="1" indent="-19367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925830" algn="l"/>
              </a:tabLst>
            </a:pP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Written</a:t>
            </a:r>
            <a:r>
              <a:rPr sz="1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contracts</a:t>
            </a:r>
            <a:endParaRPr sz="1800">
              <a:latin typeface="Calibri"/>
              <a:cs typeface="Calibri"/>
            </a:endParaRPr>
          </a:p>
          <a:p>
            <a:pPr marL="925830" lvl="1" indent="-19367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925830" algn="l"/>
              </a:tabLst>
            </a:pP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Bank</a:t>
            </a:r>
            <a:r>
              <a:rPr sz="18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documents</a:t>
            </a:r>
            <a:endParaRPr sz="1800">
              <a:latin typeface="Calibri"/>
              <a:cs typeface="Calibri"/>
            </a:endParaRPr>
          </a:p>
          <a:p>
            <a:pPr marL="925830" lvl="1" indent="-19367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925830" algn="l"/>
              </a:tabLst>
            </a:pP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Copies</a:t>
            </a:r>
            <a:r>
              <a:rPr sz="1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18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invoices</a:t>
            </a:r>
            <a:endParaRPr sz="1800">
              <a:latin typeface="Calibri"/>
              <a:cs typeface="Calibri"/>
            </a:endParaRPr>
          </a:p>
          <a:p>
            <a:pPr marL="925830" lvl="1" indent="-19367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925830" algn="l"/>
              </a:tabLst>
            </a:pP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Cancelled</a:t>
            </a:r>
            <a:r>
              <a:rPr sz="18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checks</a:t>
            </a:r>
            <a:endParaRPr sz="1800">
              <a:latin typeface="Calibri"/>
              <a:cs typeface="Calibri"/>
            </a:endParaRPr>
          </a:p>
          <a:p>
            <a:pPr marL="925830" lvl="1" indent="-19367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925830" algn="l"/>
              </a:tabLst>
            </a:pP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Lien</a:t>
            </a:r>
            <a:r>
              <a:rPr sz="1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releases</a:t>
            </a:r>
            <a:endParaRPr sz="1800">
              <a:latin typeface="Calibri"/>
              <a:cs typeface="Calibri"/>
            </a:endParaRPr>
          </a:p>
          <a:p>
            <a:pPr marL="925830" marR="5080" lvl="1" indent="-193675">
              <a:lnSpc>
                <a:spcPts val="1939"/>
              </a:lnSpc>
              <a:spcBef>
                <a:spcPts val="635"/>
              </a:spcBef>
              <a:buFont typeface="Arial"/>
              <a:buChar char="•"/>
              <a:tabLst>
                <a:tab pos="927100" algn="l"/>
              </a:tabLst>
            </a:pP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Any</a:t>
            </a:r>
            <a:r>
              <a:rPr sz="1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other</a:t>
            </a:r>
            <a:r>
              <a:rPr sz="1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documents</a:t>
            </a:r>
            <a:r>
              <a:rPr sz="1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deemed</a:t>
            </a:r>
            <a:r>
              <a:rPr sz="1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reasonably</a:t>
            </a:r>
            <a:r>
              <a:rPr sz="1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necessary</a:t>
            </a:r>
            <a:r>
              <a:rPr sz="1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1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70C0"/>
                </a:solidFill>
                <a:latin typeface="Calibri"/>
                <a:cs typeface="Calibri"/>
              </a:rPr>
              <a:t>the 	LPA</a:t>
            </a:r>
            <a:r>
              <a:rPr sz="1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required</a:t>
            </a:r>
            <a:r>
              <a:rPr sz="1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HFTC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maintain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70C0"/>
                </a:solidFill>
                <a:latin typeface="Calibri"/>
                <a:cs typeface="Calibri"/>
              </a:rPr>
              <a:t>effective</a:t>
            </a:r>
            <a:r>
              <a:rPr sz="1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internal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controls</a:t>
            </a:r>
            <a:endParaRPr sz="1800">
              <a:latin typeface="Calibri"/>
              <a:cs typeface="Calibri"/>
            </a:endParaRPr>
          </a:p>
          <a:p>
            <a:pPr marL="925830" marR="147320" lvl="1" indent="-193675">
              <a:lnSpc>
                <a:spcPts val="1939"/>
              </a:lnSpc>
              <a:spcBef>
                <a:spcPts val="605"/>
              </a:spcBef>
              <a:buFont typeface="Arial"/>
              <a:buChar char="•"/>
              <a:tabLst>
                <a:tab pos="927100" algn="l"/>
              </a:tabLst>
            </a:pP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Cash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70C0"/>
                </a:solidFill>
                <a:latin typeface="Calibri"/>
                <a:cs typeface="Calibri"/>
              </a:rPr>
              <a:t>payment/cash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C0"/>
                </a:solidFill>
                <a:latin typeface="Calibri"/>
                <a:cs typeface="Calibri"/>
              </a:rPr>
              <a:t>receipts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are</a:t>
            </a:r>
            <a:r>
              <a:rPr sz="18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permitted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18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NOT 	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REIMBURSED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18132" y="1998367"/>
            <a:ext cx="2574290" cy="4850765"/>
            <a:chOff x="9618132" y="1998367"/>
            <a:chExt cx="2574290" cy="4850765"/>
          </a:xfrm>
        </p:grpSpPr>
        <p:sp>
          <p:nvSpPr>
            <p:cNvPr id="9" name="object 9"/>
            <p:cNvSpPr/>
            <p:nvPr/>
          </p:nvSpPr>
          <p:spPr>
            <a:xfrm>
              <a:off x="11542699" y="1998367"/>
              <a:ext cx="152400" cy="782320"/>
            </a:xfrm>
            <a:custGeom>
              <a:avLst/>
              <a:gdLst/>
              <a:ahLst/>
              <a:cxnLst/>
              <a:rect l="l" t="t" r="r" b="b"/>
              <a:pathLst>
                <a:path w="152400" h="782319">
                  <a:moveTo>
                    <a:pt x="152381" y="781699"/>
                  </a:moveTo>
                  <a:lnTo>
                    <a:pt x="0" y="781699"/>
                  </a:lnTo>
                  <a:lnTo>
                    <a:pt x="0" y="0"/>
                  </a:lnTo>
                  <a:lnTo>
                    <a:pt x="152381" y="0"/>
                  </a:lnTo>
                  <a:lnTo>
                    <a:pt x="152381" y="7816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" y="1998845"/>
            <a:ext cx="11523345" cy="4739005"/>
            <a:chOff x="-2" y="1998845"/>
            <a:chExt cx="11523345" cy="4739005"/>
          </a:xfrm>
        </p:grpSpPr>
        <p:sp>
          <p:nvSpPr>
            <p:cNvPr id="3" name="object 3"/>
            <p:cNvSpPr/>
            <p:nvPr/>
          </p:nvSpPr>
          <p:spPr>
            <a:xfrm>
              <a:off x="-2" y="1998845"/>
              <a:ext cx="11454765" cy="782320"/>
            </a:xfrm>
            <a:custGeom>
              <a:avLst/>
              <a:gdLst/>
              <a:ahLst/>
              <a:cxnLst/>
              <a:rect l="l" t="t" r="r" b="b"/>
              <a:pathLst>
                <a:path w="11454765" h="782319">
                  <a:moveTo>
                    <a:pt x="11454594" y="781698"/>
                  </a:moveTo>
                  <a:lnTo>
                    <a:pt x="0" y="781698"/>
                  </a:lnTo>
                  <a:lnTo>
                    <a:pt x="0" y="0"/>
                  </a:lnTo>
                  <a:lnTo>
                    <a:pt x="11454594" y="0"/>
                  </a:lnTo>
                  <a:lnTo>
                    <a:pt x="11454594" y="78169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0379"/>
              <a:ext cx="11523062" cy="45473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203079"/>
              <a:ext cx="11383645" cy="4268470"/>
            </a:xfrm>
            <a:custGeom>
              <a:avLst/>
              <a:gdLst/>
              <a:ahLst/>
              <a:cxnLst/>
              <a:rect l="l" t="t" r="r" b="b"/>
              <a:pathLst>
                <a:path w="11383645" h="4268470">
                  <a:moveTo>
                    <a:pt x="11383361" y="4267990"/>
                  </a:moveTo>
                  <a:lnTo>
                    <a:pt x="0" y="4267990"/>
                  </a:lnTo>
                  <a:lnTo>
                    <a:pt x="0" y="0"/>
                  </a:lnTo>
                  <a:lnTo>
                    <a:pt x="11383361" y="0"/>
                  </a:lnTo>
                  <a:lnTo>
                    <a:pt x="11383361" y="4267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55167" y="2179090"/>
            <a:ext cx="6852920" cy="4231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0965" indent="-97155">
              <a:lnSpc>
                <a:spcPct val="100000"/>
              </a:lnSpc>
              <a:spcBef>
                <a:spcPts val="4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Implement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Complete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Streets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on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Broadway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20" dirty="0">
                <a:solidFill>
                  <a:srgbClr val="4472C4"/>
                </a:solidFill>
                <a:latin typeface="Calibri"/>
                <a:cs typeface="Calibri"/>
              </a:rPr>
              <a:t>Revitalize</a:t>
            </a:r>
            <a:r>
              <a:rPr sz="20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LIRR</a:t>
            </a:r>
            <a:r>
              <a:rPr sz="2000" spc="-3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Station</a:t>
            </a:r>
            <a:r>
              <a:rPr sz="20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Connections</a:t>
            </a:r>
            <a:r>
              <a:rPr sz="20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Downtown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Develop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472C4"/>
                </a:solidFill>
                <a:latin typeface="Calibri"/>
                <a:cs typeface="Calibri"/>
              </a:rPr>
              <a:t>Mixed-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Use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Building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at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21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Greene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Avenue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Implement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Commercial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Storefront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472C4"/>
                </a:solidFill>
                <a:latin typeface="Calibri"/>
                <a:cs typeface="Calibri"/>
              </a:rPr>
              <a:t>Revitalization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472C4"/>
                </a:solidFill>
                <a:latin typeface="Calibri"/>
                <a:cs typeface="Calibri"/>
              </a:rPr>
              <a:t>Fund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20" dirty="0">
                <a:solidFill>
                  <a:srgbClr val="4472C4"/>
                </a:solidFill>
                <a:latin typeface="Calibri"/>
                <a:cs typeface="Calibri"/>
              </a:rPr>
              <a:t>Rehabilitate</a:t>
            </a:r>
            <a:r>
              <a:rPr sz="20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Professional</a:t>
            </a:r>
            <a:r>
              <a:rPr sz="20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Office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Building</a:t>
            </a:r>
            <a:r>
              <a:rPr sz="20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at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137-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157</a:t>
            </a:r>
            <a:r>
              <a:rPr sz="20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Broadway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20" dirty="0">
                <a:solidFill>
                  <a:srgbClr val="4472C4"/>
                </a:solidFill>
                <a:latin typeface="Calibri"/>
                <a:cs typeface="Calibri"/>
              </a:rPr>
              <a:t>Restore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472C4"/>
                </a:solidFill>
                <a:latin typeface="Calibri"/>
                <a:cs typeface="Calibri"/>
              </a:rPr>
              <a:t>Losi’s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Corner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&amp;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Hook</a:t>
            </a:r>
            <a:r>
              <a:rPr sz="20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Ladder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No1.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Building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Renovate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140a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Broadway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into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472C4"/>
                </a:solidFill>
                <a:latin typeface="Calibri"/>
                <a:cs typeface="Calibri"/>
              </a:rPr>
              <a:t>Mixed-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Use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Dining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&amp;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Office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Building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59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Create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New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Eatery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at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217</a:t>
            </a:r>
            <a:r>
              <a:rPr sz="2000" spc="-4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Broadway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Establish</a:t>
            </a:r>
            <a:r>
              <a:rPr sz="2000" spc="-7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Artists’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Studio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at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187</a:t>
            </a:r>
            <a:r>
              <a:rPr sz="2000" spc="-4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Broadway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Install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Outdoor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Beer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Garden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at</a:t>
            </a:r>
            <a:r>
              <a:rPr sz="2000" spc="-5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136</a:t>
            </a:r>
            <a:r>
              <a:rPr sz="2000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Broadway</a:t>
            </a:r>
            <a:endParaRPr sz="2000">
              <a:latin typeface="Calibri"/>
              <a:cs typeface="Calibri"/>
            </a:endParaRPr>
          </a:p>
          <a:p>
            <a:pPr marL="100965" indent="-97155">
              <a:lnSpc>
                <a:spcPct val="100000"/>
              </a:lnSpc>
              <a:spcBef>
                <a:spcPts val="360"/>
              </a:spcBef>
              <a:buSzPct val="95000"/>
              <a:buFont typeface="Arial"/>
              <a:buChar char="•"/>
              <a:tabLst>
                <a:tab pos="100965" algn="l"/>
              </a:tabLst>
            </a:pP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Coordinate</a:t>
            </a:r>
            <a:r>
              <a:rPr sz="20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Village</a:t>
            </a:r>
            <a:r>
              <a:rPr sz="20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Wayfinding,</a:t>
            </a:r>
            <a:r>
              <a:rPr sz="20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Branding</a:t>
            </a:r>
            <a:r>
              <a:rPr sz="2000" spc="-6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472C4"/>
                </a:solidFill>
                <a:latin typeface="Calibri"/>
                <a:cs typeface="Calibri"/>
              </a:rPr>
              <a:t>&amp;</a:t>
            </a:r>
            <a:r>
              <a:rPr sz="2000" spc="-6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472C4"/>
                </a:solidFill>
                <a:latin typeface="Calibri"/>
                <a:cs typeface="Calibri"/>
              </a:rPr>
              <a:t>Marketing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3392" y="1998367"/>
            <a:ext cx="11348720" cy="4850765"/>
            <a:chOff x="843392" y="1998367"/>
            <a:chExt cx="11348720" cy="4850765"/>
          </a:xfrm>
        </p:grpSpPr>
        <p:sp>
          <p:nvSpPr>
            <p:cNvPr id="8" name="object 8"/>
            <p:cNvSpPr/>
            <p:nvPr/>
          </p:nvSpPr>
          <p:spPr>
            <a:xfrm>
              <a:off x="11542699" y="1998367"/>
              <a:ext cx="152400" cy="782320"/>
            </a:xfrm>
            <a:custGeom>
              <a:avLst/>
              <a:gdLst/>
              <a:ahLst/>
              <a:cxnLst/>
              <a:rect l="l" t="t" r="r" b="b"/>
              <a:pathLst>
                <a:path w="152400" h="782319">
                  <a:moveTo>
                    <a:pt x="152381" y="781699"/>
                  </a:moveTo>
                  <a:lnTo>
                    <a:pt x="0" y="781699"/>
                  </a:lnTo>
                  <a:lnTo>
                    <a:pt x="0" y="0"/>
                  </a:lnTo>
                  <a:lnTo>
                    <a:pt x="152381" y="0"/>
                  </a:lnTo>
                  <a:lnTo>
                    <a:pt x="152381" y="7816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2442" y="3200399"/>
              <a:ext cx="6381115" cy="483870"/>
            </a:xfrm>
            <a:custGeom>
              <a:avLst/>
              <a:gdLst/>
              <a:ahLst/>
              <a:cxnLst/>
              <a:rect l="l" t="t" r="r" b="b"/>
              <a:pathLst>
                <a:path w="6381115" h="483870">
                  <a:moveTo>
                    <a:pt x="0" y="80636"/>
                  </a:moveTo>
                  <a:lnTo>
                    <a:pt x="6336" y="49249"/>
                  </a:lnTo>
                  <a:lnTo>
                    <a:pt x="23618" y="23618"/>
                  </a:lnTo>
                  <a:lnTo>
                    <a:pt x="49249" y="6336"/>
                  </a:lnTo>
                  <a:lnTo>
                    <a:pt x="80637" y="0"/>
                  </a:lnTo>
                  <a:lnTo>
                    <a:pt x="6300153" y="0"/>
                  </a:lnTo>
                  <a:lnTo>
                    <a:pt x="6344891" y="13548"/>
                  </a:lnTo>
                  <a:lnTo>
                    <a:pt x="6374652" y="49778"/>
                  </a:lnTo>
                  <a:lnTo>
                    <a:pt x="6380790" y="80636"/>
                  </a:lnTo>
                  <a:lnTo>
                    <a:pt x="6380790" y="403185"/>
                  </a:lnTo>
                  <a:lnTo>
                    <a:pt x="6374453" y="434573"/>
                  </a:lnTo>
                  <a:lnTo>
                    <a:pt x="6357172" y="460205"/>
                  </a:lnTo>
                  <a:lnTo>
                    <a:pt x="6331541" y="477486"/>
                  </a:lnTo>
                  <a:lnTo>
                    <a:pt x="6300153" y="483822"/>
                  </a:lnTo>
                  <a:lnTo>
                    <a:pt x="80637" y="483822"/>
                  </a:lnTo>
                  <a:lnTo>
                    <a:pt x="49249" y="477486"/>
                  </a:lnTo>
                  <a:lnTo>
                    <a:pt x="23618" y="460205"/>
                  </a:lnTo>
                  <a:lnTo>
                    <a:pt x="6336" y="434573"/>
                  </a:lnTo>
                  <a:lnTo>
                    <a:pt x="0" y="403185"/>
                  </a:lnTo>
                  <a:lnTo>
                    <a:pt x="0" y="8063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0318" rIns="0" bIns="0" rtlCol="0">
            <a:spAutoFit/>
          </a:bodyPr>
          <a:lstStyle/>
          <a:p>
            <a:pPr marL="63944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70C0"/>
                </a:solidFill>
              </a:rPr>
              <a:t>DRI</a:t>
            </a:r>
            <a:r>
              <a:rPr sz="4800" spc="-75" dirty="0">
                <a:solidFill>
                  <a:srgbClr val="0070C0"/>
                </a:solidFill>
              </a:rPr>
              <a:t> </a:t>
            </a:r>
            <a:r>
              <a:rPr sz="4800" dirty="0">
                <a:solidFill>
                  <a:srgbClr val="0070C0"/>
                </a:solidFill>
              </a:rPr>
              <a:t>Recap-</a:t>
            </a:r>
            <a:r>
              <a:rPr sz="4800" spc="-70" dirty="0">
                <a:solidFill>
                  <a:srgbClr val="0070C0"/>
                </a:solidFill>
              </a:rPr>
              <a:t> </a:t>
            </a:r>
            <a:r>
              <a:rPr sz="4800" dirty="0">
                <a:solidFill>
                  <a:srgbClr val="0070C0"/>
                </a:solidFill>
              </a:rPr>
              <a:t>Village</a:t>
            </a:r>
            <a:r>
              <a:rPr sz="4800" spc="-70" dirty="0">
                <a:solidFill>
                  <a:srgbClr val="0070C0"/>
                </a:solidFill>
              </a:rPr>
              <a:t> </a:t>
            </a:r>
            <a:r>
              <a:rPr sz="4800" dirty="0">
                <a:solidFill>
                  <a:srgbClr val="0070C0"/>
                </a:solidFill>
              </a:rPr>
              <a:t>of</a:t>
            </a:r>
            <a:r>
              <a:rPr sz="4800" spc="-70" dirty="0">
                <a:solidFill>
                  <a:srgbClr val="0070C0"/>
                </a:solidFill>
              </a:rPr>
              <a:t> </a:t>
            </a:r>
            <a:r>
              <a:rPr sz="4800" dirty="0">
                <a:solidFill>
                  <a:srgbClr val="0070C0"/>
                </a:solidFill>
              </a:rPr>
              <a:t>Amityville</a:t>
            </a:r>
            <a:r>
              <a:rPr sz="4800" spc="-70" dirty="0">
                <a:solidFill>
                  <a:srgbClr val="0070C0"/>
                </a:solidFill>
              </a:rPr>
              <a:t> </a:t>
            </a:r>
            <a:r>
              <a:rPr sz="4800" spc="-10" dirty="0">
                <a:solidFill>
                  <a:srgbClr val="0070C0"/>
                </a:solidFill>
              </a:rPr>
              <a:t>Awards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512" y="490523"/>
            <a:ext cx="2099310" cy="1635125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48" y="1635098"/>
                </a:moveTo>
                <a:lnTo>
                  <a:pt x="2095919" y="1585632"/>
                </a:lnTo>
                <a:lnTo>
                  <a:pt x="2098143" y="1536276"/>
                </a:lnTo>
                <a:lnTo>
                  <a:pt x="2098736" y="1487067"/>
                </a:lnTo>
                <a:lnTo>
                  <a:pt x="2097713" y="1438040"/>
                </a:lnTo>
                <a:lnTo>
                  <a:pt x="2095092" y="1389230"/>
                </a:lnTo>
                <a:lnTo>
                  <a:pt x="2090887" y="1340672"/>
                </a:lnTo>
                <a:lnTo>
                  <a:pt x="2085115" y="1292401"/>
                </a:lnTo>
                <a:lnTo>
                  <a:pt x="2077791" y="1244453"/>
                </a:lnTo>
                <a:lnTo>
                  <a:pt x="2068932" y="1196862"/>
                </a:lnTo>
                <a:lnTo>
                  <a:pt x="2058554" y="1149664"/>
                </a:lnTo>
                <a:lnTo>
                  <a:pt x="2046672" y="1102893"/>
                </a:lnTo>
                <a:lnTo>
                  <a:pt x="2033302" y="1056586"/>
                </a:lnTo>
                <a:lnTo>
                  <a:pt x="2018461" y="1010777"/>
                </a:lnTo>
                <a:lnTo>
                  <a:pt x="2002164" y="965500"/>
                </a:lnTo>
                <a:lnTo>
                  <a:pt x="1984427" y="920793"/>
                </a:lnTo>
                <a:lnTo>
                  <a:pt x="1965267" y="876689"/>
                </a:lnTo>
                <a:lnTo>
                  <a:pt x="1944699" y="833223"/>
                </a:lnTo>
                <a:lnTo>
                  <a:pt x="1922738" y="790432"/>
                </a:lnTo>
                <a:lnTo>
                  <a:pt x="1899402" y="748349"/>
                </a:lnTo>
                <a:lnTo>
                  <a:pt x="1874706" y="707011"/>
                </a:lnTo>
                <a:lnTo>
                  <a:pt x="1848666" y="666452"/>
                </a:lnTo>
                <a:lnTo>
                  <a:pt x="1821297" y="626708"/>
                </a:lnTo>
                <a:lnTo>
                  <a:pt x="1792616" y="587813"/>
                </a:lnTo>
                <a:lnTo>
                  <a:pt x="1762640" y="549803"/>
                </a:lnTo>
                <a:lnTo>
                  <a:pt x="1731383" y="512713"/>
                </a:lnTo>
                <a:lnTo>
                  <a:pt x="1698861" y="476577"/>
                </a:lnTo>
                <a:lnTo>
                  <a:pt x="1665091" y="441433"/>
                </a:lnTo>
                <a:lnTo>
                  <a:pt x="1630089" y="407313"/>
                </a:lnTo>
                <a:lnTo>
                  <a:pt x="1593870" y="374254"/>
                </a:lnTo>
                <a:lnTo>
                  <a:pt x="1556451" y="342291"/>
                </a:lnTo>
                <a:lnTo>
                  <a:pt x="1517847" y="311459"/>
                </a:lnTo>
                <a:lnTo>
                  <a:pt x="1478074" y="281792"/>
                </a:lnTo>
                <a:lnTo>
                  <a:pt x="1437342" y="253458"/>
                </a:lnTo>
                <a:lnTo>
                  <a:pt x="1395874" y="226601"/>
                </a:lnTo>
                <a:lnTo>
                  <a:pt x="1353708" y="201226"/>
                </a:lnTo>
                <a:lnTo>
                  <a:pt x="1310883" y="177337"/>
                </a:lnTo>
                <a:lnTo>
                  <a:pt x="1267437" y="154938"/>
                </a:lnTo>
                <a:lnTo>
                  <a:pt x="1223408" y="134032"/>
                </a:lnTo>
                <a:lnTo>
                  <a:pt x="1178836" y="114624"/>
                </a:lnTo>
                <a:lnTo>
                  <a:pt x="1133757" y="96717"/>
                </a:lnTo>
                <a:lnTo>
                  <a:pt x="1088212" y="80316"/>
                </a:lnTo>
                <a:lnTo>
                  <a:pt x="1042238" y="65425"/>
                </a:lnTo>
                <a:lnTo>
                  <a:pt x="995873" y="52048"/>
                </a:lnTo>
                <a:lnTo>
                  <a:pt x="949156" y="40188"/>
                </a:lnTo>
                <a:lnTo>
                  <a:pt x="902125" y="29850"/>
                </a:lnTo>
                <a:lnTo>
                  <a:pt x="854819" y="21037"/>
                </a:lnTo>
                <a:lnTo>
                  <a:pt x="807276" y="13754"/>
                </a:lnTo>
                <a:lnTo>
                  <a:pt x="759535" y="8005"/>
                </a:lnTo>
                <a:lnTo>
                  <a:pt x="711633" y="3794"/>
                </a:lnTo>
                <a:lnTo>
                  <a:pt x="663610" y="1124"/>
                </a:lnTo>
                <a:lnTo>
                  <a:pt x="615503" y="0"/>
                </a:lnTo>
                <a:lnTo>
                  <a:pt x="567352" y="425"/>
                </a:lnTo>
                <a:lnTo>
                  <a:pt x="519194" y="2404"/>
                </a:lnTo>
                <a:lnTo>
                  <a:pt x="471067" y="5941"/>
                </a:lnTo>
                <a:lnTo>
                  <a:pt x="423011" y="11039"/>
                </a:lnTo>
                <a:lnTo>
                  <a:pt x="375063" y="17703"/>
                </a:lnTo>
                <a:lnTo>
                  <a:pt x="327263" y="25937"/>
                </a:lnTo>
                <a:lnTo>
                  <a:pt x="279648" y="35744"/>
                </a:lnTo>
                <a:lnTo>
                  <a:pt x="232256" y="47129"/>
                </a:lnTo>
                <a:lnTo>
                  <a:pt x="185127" y="60095"/>
                </a:lnTo>
                <a:lnTo>
                  <a:pt x="138298" y="74648"/>
                </a:lnTo>
                <a:lnTo>
                  <a:pt x="91809" y="90790"/>
                </a:lnTo>
                <a:lnTo>
                  <a:pt x="45696" y="108525"/>
                </a:lnTo>
                <a:lnTo>
                  <a:pt x="0" y="127858"/>
                </a:lnTo>
              </a:path>
            </a:pathLst>
          </a:custGeom>
          <a:ln w="1269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9374" y="-36369"/>
            <a:ext cx="1292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 dirty="0">
                <a:solidFill>
                  <a:srgbClr val="0070C0"/>
                </a:solidFill>
              </a:rPr>
              <a:t>FAQs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0" y="5486400"/>
            <a:ext cx="2673350" cy="1371600"/>
          </a:xfrm>
          <a:custGeom>
            <a:avLst/>
            <a:gdLst/>
            <a:ahLst/>
            <a:cxnLst/>
            <a:rect l="l" t="t" r="r" b="b"/>
            <a:pathLst>
              <a:path w="2673350" h="1371600">
                <a:moveTo>
                  <a:pt x="2672862" y="1371599"/>
                </a:moveTo>
                <a:lnTo>
                  <a:pt x="0" y="1371599"/>
                </a:lnTo>
                <a:lnTo>
                  <a:pt x="0" y="279247"/>
                </a:lnTo>
                <a:lnTo>
                  <a:pt x="108418" y="213381"/>
                </a:lnTo>
                <a:lnTo>
                  <a:pt x="153001" y="189981"/>
                </a:lnTo>
                <a:lnTo>
                  <a:pt x="198321" y="167823"/>
                </a:lnTo>
                <a:lnTo>
                  <a:pt x="244354" y="146931"/>
                </a:lnTo>
                <a:lnTo>
                  <a:pt x="291079" y="127327"/>
                </a:lnTo>
                <a:lnTo>
                  <a:pt x="338473" y="109035"/>
                </a:lnTo>
                <a:lnTo>
                  <a:pt x="386513" y="92075"/>
                </a:lnTo>
                <a:lnTo>
                  <a:pt x="435176" y="76472"/>
                </a:lnTo>
                <a:lnTo>
                  <a:pt x="484440" y="62247"/>
                </a:lnTo>
                <a:lnTo>
                  <a:pt x="534282" y="49424"/>
                </a:lnTo>
                <a:lnTo>
                  <a:pt x="584681" y="38025"/>
                </a:lnTo>
                <a:lnTo>
                  <a:pt x="635612" y="28072"/>
                </a:lnTo>
                <a:lnTo>
                  <a:pt x="687054" y="19589"/>
                </a:lnTo>
                <a:lnTo>
                  <a:pt x="738983" y="12597"/>
                </a:lnTo>
                <a:lnTo>
                  <a:pt x="791378" y="7119"/>
                </a:lnTo>
                <a:lnTo>
                  <a:pt x="844216" y="3179"/>
                </a:lnTo>
                <a:lnTo>
                  <a:pt x="897473" y="798"/>
                </a:lnTo>
                <a:lnTo>
                  <a:pt x="951128" y="0"/>
                </a:lnTo>
                <a:lnTo>
                  <a:pt x="1001598" y="706"/>
                </a:lnTo>
                <a:lnTo>
                  <a:pt x="1051717" y="2813"/>
                </a:lnTo>
                <a:lnTo>
                  <a:pt x="1101467" y="6302"/>
                </a:lnTo>
                <a:lnTo>
                  <a:pt x="1150830" y="11153"/>
                </a:lnTo>
                <a:lnTo>
                  <a:pt x="1199785" y="17349"/>
                </a:lnTo>
                <a:lnTo>
                  <a:pt x="1248315" y="24870"/>
                </a:lnTo>
                <a:lnTo>
                  <a:pt x="1296401" y="33697"/>
                </a:lnTo>
                <a:lnTo>
                  <a:pt x="1344023" y="43812"/>
                </a:lnTo>
                <a:lnTo>
                  <a:pt x="1391164" y="55196"/>
                </a:lnTo>
                <a:lnTo>
                  <a:pt x="1437804" y="67830"/>
                </a:lnTo>
                <a:lnTo>
                  <a:pt x="1483924" y="81696"/>
                </a:lnTo>
                <a:lnTo>
                  <a:pt x="1529506" y="96773"/>
                </a:lnTo>
                <a:lnTo>
                  <a:pt x="1574530" y="113045"/>
                </a:lnTo>
                <a:lnTo>
                  <a:pt x="1618979" y="130491"/>
                </a:lnTo>
                <a:lnTo>
                  <a:pt x="1662833" y="149093"/>
                </a:lnTo>
                <a:lnTo>
                  <a:pt x="1706074" y="168832"/>
                </a:lnTo>
                <a:lnTo>
                  <a:pt x="1748682" y="189690"/>
                </a:lnTo>
                <a:lnTo>
                  <a:pt x="1790639" y="211647"/>
                </a:lnTo>
                <a:lnTo>
                  <a:pt x="1831926" y="234686"/>
                </a:lnTo>
                <a:lnTo>
                  <a:pt x="1872524" y="258786"/>
                </a:lnTo>
                <a:lnTo>
                  <a:pt x="1912414" y="283929"/>
                </a:lnTo>
                <a:lnTo>
                  <a:pt x="1951578" y="310097"/>
                </a:lnTo>
                <a:lnTo>
                  <a:pt x="1989997" y="337271"/>
                </a:lnTo>
                <a:lnTo>
                  <a:pt x="2027652" y="365431"/>
                </a:lnTo>
                <a:lnTo>
                  <a:pt x="2064524" y="394559"/>
                </a:lnTo>
                <a:lnTo>
                  <a:pt x="2100595" y="424636"/>
                </a:lnTo>
                <a:lnTo>
                  <a:pt x="2135845" y="455644"/>
                </a:lnTo>
                <a:lnTo>
                  <a:pt x="2170255" y="487563"/>
                </a:lnTo>
                <a:lnTo>
                  <a:pt x="2203808" y="520375"/>
                </a:lnTo>
                <a:lnTo>
                  <a:pt x="2236484" y="554061"/>
                </a:lnTo>
                <a:lnTo>
                  <a:pt x="2268264" y="588602"/>
                </a:lnTo>
                <a:lnTo>
                  <a:pt x="2299130" y="623980"/>
                </a:lnTo>
                <a:lnTo>
                  <a:pt x="2329063" y="660175"/>
                </a:lnTo>
                <a:lnTo>
                  <a:pt x="2358043" y="697169"/>
                </a:lnTo>
                <a:lnTo>
                  <a:pt x="2386053" y="734942"/>
                </a:lnTo>
                <a:lnTo>
                  <a:pt x="2413072" y="773477"/>
                </a:lnTo>
                <a:lnTo>
                  <a:pt x="2439084" y="812754"/>
                </a:lnTo>
                <a:lnTo>
                  <a:pt x="2464068" y="852755"/>
                </a:lnTo>
                <a:lnTo>
                  <a:pt x="2488006" y="893460"/>
                </a:lnTo>
                <a:lnTo>
                  <a:pt x="2510879" y="934851"/>
                </a:lnTo>
                <a:lnTo>
                  <a:pt x="2532669" y="976909"/>
                </a:lnTo>
                <a:lnTo>
                  <a:pt x="2553356" y="1019616"/>
                </a:lnTo>
                <a:lnTo>
                  <a:pt x="2572921" y="1062952"/>
                </a:lnTo>
                <a:lnTo>
                  <a:pt x="2591347" y="1106899"/>
                </a:lnTo>
                <a:lnTo>
                  <a:pt x="2608613" y="1151437"/>
                </a:lnTo>
                <a:lnTo>
                  <a:pt x="2624702" y="1196549"/>
                </a:lnTo>
                <a:lnTo>
                  <a:pt x="2639594" y="1242215"/>
                </a:lnTo>
                <a:lnTo>
                  <a:pt x="2672862" y="13715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6358" y="617494"/>
            <a:ext cx="9137650" cy="61976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0029" marR="240665" indent="-18923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Can</a:t>
            </a:r>
            <a:r>
              <a:rPr sz="20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sell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my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after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making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improvements?</a:t>
            </a:r>
            <a:r>
              <a:rPr sz="20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If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sell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your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building 	immediately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after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reimbursement,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have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repay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funding.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Each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year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you 	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own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after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reimbursement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repayment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amount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reduces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20%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until 	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after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five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years,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there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repayment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required</a:t>
            </a:r>
            <a:endParaRPr sz="2000">
              <a:latin typeface="Calibri"/>
              <a:cs typeface="Calibri"/>
            </a:endParaRPr>
          </a:p>
          <a:p>
            <a:pPr marL="240029" marR="125095" indent="-18923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Do</a:t>
            </a:r>
            <a:r>
              <a:rPr sz="20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have</a:t>
            </a:r>
            <a:r>
              <a:rPr sz="20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have</a:t>
            </a:r>
            <a:r>
              <a:rPr sz="20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my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own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architect</a:t>
            </a:r>
            <a:r>
              <a:rPr sz="20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engineer?</a:t>
            </a:r>
            <a:r>
              <a:rPr sz="2000" b="1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may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need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architectural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plans 	depending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scope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your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project.</a:t>
            </a:r>
            <a:r>
              <a:rPr sz="2000" spc="3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Typically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where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description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sketch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are 	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not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enough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convey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your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desired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design.</a:t>
            </a:r>
            <a:r>
              <a:rPr sz="2000" spc="3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program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administrators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can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assist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in 	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preparing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concept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sketches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submission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if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needed.</a:t>
            </a:r>
            <a:endParaRPr sz="2000">
              <a:latin typeface="Calibri"/>
              <a:cs typeface="Calibri"/>
            </a:endParaRPr>
          </a:p>
          <a:p>
            <a:pPr marL="240029" marR="44450" indent="-18923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Do</a:t>
            </a:r>
            <a:r>
              <a:rPr sz="2000" b="1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have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have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money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up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front?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Yes,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this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reimbursable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grant.</a:t>
            </a:r>
            <a:r>
              <a:rPr sz="2000" spc="3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Construction 	financing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other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funds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needed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make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improvements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which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80%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of 	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eligible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funds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reimbursed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upon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completion.</a:t>
            </a:r>
            <a:endParaRPr sz="2000">
              <a:latin typeface="Calibri"/>
              <a:cs typeface="Calibri"/>
            </a:endParaRPr>
          </a:p>
          <a:p>
            <a:pPr marL="240029" marR="307975" indent="-18923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Does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grant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cover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repairs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already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did?</a:t>
            </a:r>
            <a:r>
              <a:rPr sz="20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No,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only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approved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improvements</a:t>
            </a:r>
            <a:r>
              <a:rPr sz="20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made 	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after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selection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recipient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are</a:t>
            </a:r>
            <a:r>
              <a:rPr sz="20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eligible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0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reimbursement.</a:t>
            </a:r>
            <a:endParaRPr sz="2000">
              <a:latin typeface="Calibri"/>
              <a:cs typeface="Calibri"/>
            </a:endParaRPr>
          </a:p>
          <a:p>
            <a:pPr marL="240029" marR="854710" indent="-18923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Does</a:t>
            </a:r>
            <a:r>
              <a:rPr sz="2000" b="1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b="1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grant</a:t>
            </a:r>
            <a:r>
              <a:rPr sz="2000" b="1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cover</a:t>
            </a:r>
            <a:r>
              <a:rPr sz="2000" b="1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b="1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inside</a:t>
            </a:r>
            <a:r>
              <a:rPr sz="2000" b="1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b="1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my</a:t>
            </a:r>
            <a:r>
              <a:rPr sz="2000" b="1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business?</a:t>
            </a:r>
            <a:r>
              <a:rPr sz="2000" b="1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No,</a:t>
            </a:r>
            <a:r>
              <a:rPr sz="20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this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grant</a:t>
            </a:r>
            <a:r>
              <a:rPr sz="20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covers</a:t>
            </a:r>
            <a:r>
              <a:rPr sz="20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exterior 	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improvements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only.</a:t>
            </a:r>
            <a:endParaRPr sz="2000">
              <a:latin typeface="Calibri"/>
              <a:cs typeface="Calibri"/>
            </a:endParaRPr>
          </a:p>
          <a:p>
            <a:pPr marL="12700" marR="5080" indent="126364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139065" algn="l"/>
              </a:tabLst>
            </a:pP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Can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use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my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own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contractor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do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work?</a:t>
            </a:r>
            <a:r>
              <a:rPr sz="20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program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provide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list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eligible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contractors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including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MWBE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companies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choose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from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bid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project.</a:t>
            </a:r>
            <a:r>
              <a:rPr sz="2000" spc="3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can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use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your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own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contractor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long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there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no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conflict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interest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meet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the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requirements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state.</a:t>
            </a:r>
            <a:r>
              <a:rPr sz="2000" spc="3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Regardless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contractor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chosen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participant, 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reimbursement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only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80%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lowest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bid.</a:t>
            </a:r>
            <a:r>
              <a:rPr sz="2000" spc="3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Any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cost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incurred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over</a:t>
            </a:r>
            <a:r>
              <a:rPr sz="20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above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are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responsibility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participant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8132" y="5371114"/>
            <a:ext cx="2573867" cy="14775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150" y="82455"/>
            <a:ext cx="3103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Contact</a:t>
            </a:r>
            <a:r>
              <a:rPr sz="4800" u="heavy" spc="-17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</a:t>
            </a:r>
            <a:r>
              <a:rPr sz="4800" u="heavy" spc="-2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Info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357105" y="749028"/>
            <a:ext cx="6324600" cy="5645072"/>
          </a:xfrm>
          <a:prstGeom prst="rect">
            <a:avLst/>
          </a:prstGeom>
        </p:spPr>
        <p:txBody>
          <a:bodyPr vert="horz" wrap="square" lIns="0" tIns="298450" rIns="0" bIns="0" rtlCol="0">
            <a:spAutoFit/>
          </a:bodyPr>
          <a:lstStyle/>
          <a:p>
            <a:pPr marL="1445895">
              <a:lnSpc>
                <a:spcPct val="100000"/>
              </a:lnSpc>
              <a:spcBef>
                <a:spcPts val="2350"/>
              </a:spcBef>
            </a:pP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Vision</a:t>
            </a:r>
            <a:r>
              <a:rPr sz="4000" b="1" spc="-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70C0"/>
                </a:solidFill>
                <a:latin typeface="Calibri"/>
                <a:cs typeface="Calibri"/>
              </a:rPr>
              <a:t>Long</a:t>
            </a:r>
            <a:r>
              <a:rPr sz="4000" b="1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70C0"/>
                </a:solidFill>
                <a:latin typeface="Calibri"/>
                <a:cs typeface="Calibri"/>
              </a:rPr>
              <a:t>Island</a:t>
            </a:r>
            <a:endParaRPr sz="4000" dirty="0">
              <a:latin typeface="Calibri"/>
              <a:cs typeface="Calibri"/>
            </a:endParaRPr>
          </a:p>
          <a:p>
            <a:pPr marL="214629" indent="-151130">
              <a:lnSpc>
                <a:spcPct val="100000"/>
              </a:lnSpc>
              <a:spcBef>
                <a:spcPts val="1800"/>
              </a:spcBef>
              <a:buSzPct val="96875"/>
              <a:buFont typeface="Arial"/>
              <a:buChar char="•"/>
              <a:tabLst>
                <a:tab pos="214629" algn="l"/>
              </a:tabLst>
            </a:pPr>
            <a:r>
              <a:rPr sz="32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Phone:</a:t>
            </a:r>
            <a:r>
              <a:rPr sz="3200" b="1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Calibri"/>
                <a:cs typeface="Calibri"/>
              </a:rPr>
              <a:t>631-261-</a:t>
            </a:r>
            <a:r>
              <a:rPr sz="3200" spc="-20" dirty="0">
                <a:solidFill>
                  <a:srgbClr val="0070C0"/>
                </a:solidFill>
                <a:latin typeface="Calibri"/>
                <a:cs typeface="Calibri"/>
              </a:rPr>
              <a:t>0242</a:t>
            </a:r>
            <a:endParaRPr sz="3200" dirty="0">
              <a:latin typeface="Calibri"/>
              <a:cs typeface="Calibri"/>
            </a:endParaRPr>
          </a:p>
          <a:p>
            <a:pPr marL="12700" marR="5080" indent="202565">
              <a:lnSpc>
                <a:spcPct val="211200"/>
              </a:lnSpc>
              <a:buSzPct val="96875"/>
              <a:buFont typeface="Arial"/>
              <a:buChar char="•"/>
              <a:tabLst>
                <a:tab pos="215265" algn="l"/>
              </a:tabLst>
            </a:pPr>
            <a:r>
              <a:rPr sz="32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Email:</a:t>
            </a:r>
            <a:r>
              <a:rPr sz="3200" b="1" u="heavy" spc="-2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  <a:hlinkClick r:id="rId2"/>
              </a:rPr>
              <a:t>Projects@visionlongisland.org</a:t>
            </a:r>
            <a:endParaRPr lang="en-US" sz="3200" u="heavy" spc="-10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Calibri"/>
              <a:cs typeface="Calibri"/>
            </a:endParaRPr>
          </a:p>
          <a:p>
            <a:pPr marL="12700" marR="5080" indent="202565">
              <a:lnSpc>
                <a:spcPct val="211200"/>
              </a:lnSpc>
              <a:buSzPct val="96875"/>
              <a:buFont typeface="Arial"/>
              <a:buChar char="•"/>
              <a:tabLst>
                <a:tab pos="215265" algn="l"/>
              </a:tabLst>
            </a:pPr>
            <a:r>
              <a:rPr lang="en-US" sz="32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Website</a:t>
            </a:r>
            <a:r>
              <a:rPr lang="en-US" sz="3200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: www.AmityvilleDRI.com</a:t>
            </a:r>
            <a:r>
              <a:rPr sz="32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endParaRPr lang="en-US" sz="3200" spc="-1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2700" marR="5080" indent="202565">
              <a:lnSpc>
                <a:spcPct val="211200"/>
              </a:lnSpc>
              <a:buSzPct val="96875"/>
              <a:buFont typeface="Arial"/>
              <a:buChar char="•"/>
              <a:tabLst>
                <a:tab pos="215265" algn="l"/>
              </a:tabLst>
            </a:pPr>
            <a:r>
              <a:rPr sz="3200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Village</a:t>
            </a:r>
            <a:r>
              <a:rPr sz="3200" u="heavy" spc="-6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Hall</a:t>
            </a:r>
            <a:r>
              <a:rPr sz="3200" u="heavy" spc="-6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of</a:t>
            </a:r>
            <a:r>
              <a:rPr sz="3200" u="heavy" spc="-6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Amityville</a:t>
            </a:r>
            <a:endParaRPr lang="en-US" sz="3200" u="heavy" spc="-10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Calibri"/>
              <a:cs typeface="Calibri"/>
            </a:endParaRPr>
          </a:p>
          <a:p>
            <a:pPr marL="12700" marR="5080" indent="202565">
              <a:lnSpc>
                <a:spcPct val="211200"/>
              </a:lnSpc>
              <a:buSzPct val="96875"/>
              <a:buFont typeface="Arial"/>
              <a:buChar char="•"/>
              <a:tabLst>
                <a:tab pos="21526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71114"/>
            <a:ext cx="12192000" cy="1487170"/>
            <a:chOff x="0" y="5371114"/>
            <a:chExt cx="12192000" cy="14871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37717"/>
              <a:ext cx="12191999" cy="1202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712" y="5752420"/>
            <a:ext cx="2254250" cy="8991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900"/>
              </a:spcBef>
            </a:pPr>
            <a:r>
              <a:rPr sz="3200" b="1" dirty="0">
                <a:solidFill>
                  <a:srgbClr val="FFFDFC"/>
                </a:solidFill>
                <a:latin typeface="Calibri"/>
                <a:cs typeface="Calibri"/>
              </a:rPr>
              <a:t>Kathy</a:t>
            </a:r>
            <a:r>
              <a:rPr sz="3200" b="1" spc="-150" dirty="0">
                <a:solidFill>
                  <a:srgbClr val="FFFDF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DFC"/>
                </a:solidFill>
                <a:latin typeface="Calibri"/>
                <a:cs typeface="Calibri"/>
              </a:rPr>
              <a:t>Hochul Governor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690" y="457200"/>
            <a:ext cx="6656387" cy="1597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3470">
              <a:lnSpc>
                <a:spcPct val="107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Village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Amityville </a:t>
            </a:r>
            <a:r>
              <a:rPr sz="3600" dirty="0">
                <a:solidFill>
                  <a:srgbClr val="000000"/>
                </a:solidFill>
              </a:rPr>
              <a:t>Commercial</a:t>
            </a:r>
            <a:r>
              <a:rPr sz="3600" spc="-114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Revitalization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Fund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2283" y="0"/>
            <a:ext cx="5923394" cy="68162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8132" y="5371114"/>
            <a:ext cx="2573867" cy="14775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5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70C0"/>
                </a:solidFill>
              </a:rPr>
              <a:t>Eligible</a:t>
            </a:r>
            <a:r>
              <a:rPr sz="4800" spc="-40" dirty="0">
                <a:solidFill>
                  <a:srgbClr val="0070C0"/>
                </a:solidFill>
              </a:rPr>
              <a:t> </a:t>
            </a:r>
            <a:r>
              <a:rPr sz="4800" spc="-20" dirty="0">
                <a:solidFill>
                  <a:srgbClr val="0070C0"/>
                </a:solidFill>
              </a:rPr>
              <a:t>Area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56" y="-25963"/>
            <a:ext cx="3843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70C0"/>
                </a:solidFill>
              </a:rPr>
              <a:t>Program</a:t>
            </a:r>
            <a:r>
              <a:rPr sz="4800" spc="-245" dirty="0">
                <a:solidFill>
                  <a:srgbClr val="0070C0"/>
                </a:solidFill>
              </a:rPr>
              <a:t> </a:t>
            </a:r>
            <a:r>
              <a:rPr sz="4800" spc="-10" dirty="0">
                <a:solidFill>
                  <a:srgbClr val="0070C0"/>
                </a:solidFill>
              </a:rPr>
              <a:t>Basics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" y="-1"/>
            <a:ext cx="3362069" cy="2522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0879" y="911062"/>
            <a:ext cx="10865485" cy="4935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6479" marR="1837689" indent="-1583055">
              <a:lnSpc>
                <a:spcPct val="107900"/>
              </a:lnSpc>
              <a:spcBef>
                <a:spcPts val="95"/>
              </a:spcBef>
            </a:pP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Façade</a:t>
            </a:r>
            <a:r>
              <a:rPr sz="2800" i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Improvement</a:t>
            </a:r>
            <a:r>
              <a:rPr sz="2800" i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program</a:t>
            </a:r>
            <a:r>
              <a:rPr sz="2800" i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funded</a:t>
            </a:r>
            <a:r>
              <a:rPr sz="2800" i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2800" i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800" i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spc="-25" dirty="0">
                <a:solidFill>
                  <a:srgbClr val="0070C0"/>
                </a:solidFill>
                <a:latin typeface="Calibri"/>
                <a:cs typeface="Calibri"/>
              </a:rPr>
              <a:t>DRI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800" i="1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70C0"/>
                </a:solidFill>
                <a:latin typeface="Calibri"/>
                <a:cs typeface="Calibri"/>
              </a:rPr>
              <a:t>Economic</a:t>
            </a:r>
            <a:r>
              <a:rPr sz="2800" i="1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70C0"/>
                </a:solidFill>
                <a:latin typeface="Calibri"/>
                <a:cs typeface="Calibri"/>
              </a:rPr>
              <a:t>Development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Criteria</a:t>
            </a:r>
            <a:r>
              <a:rPr sz="2800" b="1" u="heavy" spc="-8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for</a:t>
            </a:r>
            <a:r>
              <a:rPr sz="2800" b="1" u="heavy" spc="-8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selection:</a:t>
            </a:r>
            <a:endParaRPr sz="2800">
              <a:latin typeface="Calibri"/>
              <a:cs typeface="Calibri"/>
            </a:endParaRPr>
          </a:p>
          <a:p>
            <a:pPr marL="189230" indent="-133350">
              <a:lnSpc>
                <a:spcPct val="100000"/>
              </a:lnSpc>
              <a:spcBef>
                <a:spcPts val="265"/>
              </a:spcBef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that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are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visually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prominent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downtown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5080" indent="176530">
              <a:lnSpc>
                <a:spcPts val="3020"/>
              </a:lnSpc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historic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value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historic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properties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danger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being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lost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disrepair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damage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1073785" indent="176530">
              <a:lnSpc>
                <a:spcPts val="3020"/>
              </a:lnSpc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that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reduce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blight/contribute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economic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recovery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downtown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stabilize/expand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downtown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business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1439" y="4706330"/>
            <a:ext cx="1856700" cy="215166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618132" y="4718188"/>
            <a:ext cx="2574290" cy="2139950"/>
            <a:chOff x="9618132" y="4718188"/>
            <a:chExt cx="2574290" cy="2139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389" y="4718188"/>
              <a:ext cx="1691304" cy="2139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1766550" cy="2061845"/>
          </a:xfrm>
          <a:custGeom>
            <a:avLst/>
            <a:gdLst/>
            <a:ahLst/>
            <a:cxnLst/>
            <a:rect l="l" t="t" r="r" b="b"/>
            <a:pathLst>
              <a:path w="11766550" h="2061845">
                <a:moveTo>
                  <a:pt x="2392218" y="2061836"/>
                </a:moveTo>
                <a:lnTo>
                  <a:pt x="2362417" y="2055837"/>
                </a:lnTo>
                <a:lnTo>
                  <a:pt x="2331736" y="2052631"/>
                </a:lnTo>
                <a:lnTo>
                  <a:pt x="2300783" y="2050597"/>
                </a:lnTo>
                <a:lnTo>
                  <a:pt x="2270170" y="2048109"/>
                </a:lnTo>
                <a:lnTo>
                  <a:pt x="2254041" y="2047752"/>
                </a:lnTo>
                <a:lnTo>
                  <a:pt x="2243308" y="2049825"/>
                </a:lnTo>
                <a:lnTo>
                  <a:pt x="2233876" y="2052093"/>
                </a:lnTo>
                <a:lnTo>
                  <a:pt x="2221652" y="2052320"/>
                </a:lnTo>
                <a:lnTo>
                  <a:pt x="2206832" y="2049710"/>
                </a:lnTo>
                <a:lnTo>
                  <a:pt x="2191169" y="2045522"/>
                </a:lnTo>
                <a:lnTo>
                  <a:pt x="2172910" y="2040602"/>
                </a:lnTo>
                <a:lnTo>
                  <a:pt x="2150300" y="2035795"/>
                </a:lnTo>
                <a:lnTo>
                  <a:pt x="2120118" y="2041260"/>
                </a:lnTo>
                <a:lnTo>
                  <a:pt x="2095557" y="2034155"/>
                </a:lnTo>
                <a:lnTo>
                  <a:pt x="2067722" y="2020807"/>
                </a:lnTo>
                <a:lnTo>
                  <a:pt x="2027716" y="2007543"/>
                </a:lnTo>
                <a:lnTo>
                  <a:pt x="2008068" y="2016606"/>
                </a:lnTo>
                <a:lnTo>
                  <a:pt x="1990021" y="2017336"/>
                </a:lnTo>
                <a:lnTo>
                  <a:pt x="1973107" y="2011445"/>
                </a:lnTo>
                <a:lnTo>
                  <a:pt x="1956861" y="2000641"/>
                </a:lnTo>
                <a:lnTo>
                  <a:pt x="1909809" y="1999811"/>
                </a:lnTo>
                <a:lnTo>
                  <a:pt x="1863108" y="1991765"/>
                </a:lnTo>
                <a:lnTo>
                  <a:pt x="1814939" y="1980893"/>
                </a:lnTo>
                <a:lnTo>
                  <a:pt x="1763487" y="1971583"/>
                </a:lnTo>
                <a:lnTo>
                  <a:pt x="1711269" y="1976287"/>
                </a:lnTo>
                <a:lnTo>
                  <a:pt x="1666306" y="1964914"/>
                </a:lnTo>
                <a:lnTo>
                  <a:pt x="1621544" y="1947657"/>
                </a:lnTo>
                <a:lnTo>
                  <a:pt x="1569931" y="1934707"/>
                </a:lnTo>
                <a:lnTo>
                  <a:pt x="1552670" y="1933423"/>
                </a:lnTo>
                <a:lnTo>
                  <a:pt x="1539351" y="1923913"/>
                </a:lnTo>
                <a:lnTo>
                  <a:pt x="1519615" y="1913531"/>
                </a:lnTo>
                <a:lnTo>
                  <a:pt x="1483103" y="1909628"/>
                </a:lnTo>
                <a:lnTo>
                  <a:pt x="1435084" y="1893290"/>
                </a:lnTo>
                <a:lnTo>
                  <a:pt x="1402249" y="1877960"/>
                </a:lnTo>
                <a:lnTo>
                  <a:pt x="1375690" y="1866425"/>
                </a:lnTo>
                <a:lnTo>
                  <a:pt x="1346498" y="1861476"/>
                </a:lnTo>
                <a:lnTo>
                  <a:pt x="1330391" y="1865633"/>
                </a:lnTo>
                <a:lnTo>
                  <a:pt x="1304110" y="1867061"/>
                </a:lnTo>
                <a:lnTo>
                  <a:pt x="1279971" y="1865276"/>
                </a:lnTo>
                <a:lnTo>
                  <a:pt x="1270291" y="1859796"/>
                </a:lnTo>
                <a:lnTo>
                  <a:pt x="1259016" y="1864146"/>
                </a:lnTo>
                <a:lnTo>
                  <a:pt x="1244097" y="1869680"/>
                </a:lnTo>
                <a:lnTo>
                  <a:pt x="1230709" y="1871650"/>
                </a:lnTo>
                <a:lnTo>
                  <a:pt x="1224031" y="1865305"/>
                </a:lnTo>
                <a:lnTo>
                  <a:pt x="1186927" y="1860935"/>
                </a:lnTo>
                <a:lnTo>
                  <a:pt x="1152004" y="1855643"/>
                </a:lnTo>
                <a:lnTo>
                  <a:pt x="1118033" y="1854432"/>
                </a:lnTo>
                <a:lnTo>
                  <a:pt x="1083787" y="1862309"/>
                </a:lnTo>
                <a:lnTo>
                  <a:pt x="1063665" y="1862286"/>
                </a:lnTo>
                <a:lnTo>
                  <a:pt x="1041214" y="1868605"/>
                </a:lnTo>
                <a:lnTo>
                  <a:pt x="1010563" y="1877677"/>
                </a:lnTo>
                <a:lnTo>
                  <a:pt x="965845" y="1885915"/>
                </a:lnTo>
                <a:lnTo>
                  <a:pt x="933007" y="1887843"/>
                </a:lnTo>
                <a:lnTo>
                  <a:pt x="906835" y="1891614"/>
                </a:lnTo>
                <a:lnTo>
                  <a:pt x="878091" y="1891406"/>
                </a:lnTo>
                <a:lnTo>
                  <a:pt x="837538" y="1881396"/>
                </a:lnTo>
                <a:lnTo>
                  <a:pt x="809191" y="1876962"/>
                </a:lnTo>
                <a:lnTo>
                  <a:pt x="780797" y="1872239"/>
                </a:lnTo>
                <a:lnTo>
                  <a:pt x="754345" y="1870918"/>
                </a:lnTo>
                <a:lnTo>
                  <a:pt x="731823" y="1876688"/>
                </a:lnTo>
                <a:lnTo>
                  <a:pt x="701696" y="1876158"/>
                </a:lnTo>
                <a:lnTo>
                  <a:pt x="658301" y="1880747"/>
                </a:lnTo>
                <a:lnTo>
                  <a:pt x="611818" y="1886055"/>
                </a:lnTo>
                <a:lnTo>
                  <a:pt x="572429" y="1887683"/>
                </a:lnTo>
                <a:lnTo>
                  <a:pt x="519283" y="1884383"/>
                </a:lnTo>
                <a:lnTo>
                  <a:pt x="470173" y="1890404"/>
                </a:lnTo>
                <a:lnTo>
                  <a:pt x="427489" y="1900185"/>
                </a:lnTo>
                <a:lnTo>
                  <a:pt x="393622" y="1908164"/>
                </a:lnTo>
                <a:lnTo>
                  <a:pt x="360786" y="1902894"/>
                </a:lnTo>
                <a:lnTo>
                  <a:pt x="334754" y="1897056"/>
                </a:lnTo>
                <a:lnTo>
                  <a:pt x="309463" y="1893525"/>
                </a:lnTo>
                <a:lnTo>
                  <a:pt x="278847" y="1895177"/>
                </a:lnTo>
                <a:lnTo>
                  <a:pt x="239224" y="1908196"/>
                </a:lnTo>
                <a:lnTo>
                  <a:pt x="199072" y="1917642"/>
                </a:lnTo>
                <a:lnTo>
                  <a:pt x="156904" y="1929502"/>
                </a:lnTo>
                <a:lnTo>
                  <a:pt x="111233" y="1949764"/>
                </a:lnTo>
                <a:lnTo>
                  <a:pt x="91234" y="1963637"/>
                </a:lnTo>
                <a:lnTo>
                  <a:pt x="64019" y="1957541"/>
                </a:lnTo>
                <a:lnTo>
                  <a:pt x="39541" y="1952193"/>
                </a:lnTo>
                <a:lnTo>
                  <a:pt x="27749" y="1968312"/>
                </a:lnTo>
                <a:lnTo>
                  <a:pt x="22279" y="1963470"/>
                </a:lnTo>
                <a:lnTo>
                  <a:pt x="16230" y="1960217"/>
                </a:lnTo>
                <a:lnTo>
                  <a:pt x="9650" y="1958372"/>
                </a:lnTo>
                <a:lnTo>
                  <a:pt x="2589" y="1957752"/>
                </a:lnTo>
                <a:lnTo>
                  <a:pt x="0" y="1958246"/>
                </a:lnTo>
                <a:lnTo>
                  <a:pt x="0" y="0"/>
                </a:lnTo>
                <a:lnTo>
                  <a:pt x="11766175" y="0"/>
                </a:lnTo>
                <a:lnTo>
                  <a:pt x="11727524" y="32768"/>
                </a:lnTo>
                <a:lnTo>
                  <a:pt x="11720783" y="39513"/>
                </a:lnTo>
                <a:lnTo>
                  <a:pt x="11709160" y="53942"/>
                </a:lnTo>
                <a:lnTo>
                  <a:pt x="11696697" y="66454"/>
                </a:lnTo>
                <a:lnTo>
                  <a:pt x="11682310" y="73499"/>
                </a:lnTo>
                <a:lnTo>
                  <a:pt x="11664914" y="71525"/>
                </a:lnTo>
                <a:lnTo>
                  <a:pt x="11663595" y="81098"/>
                </a:lnTo>
                <a:lnTo>
                  <a:pt x="11649648" y="82853"/>
                </a:lnTo>
                <a:lnTo>
                  <a:pt x="11632719" y="84609"/>
                </a:lnTo>
                <a:lnTo>
                  <a:pt x="11622452" y="94182"/>
                </a:lnTo>
                <a:lnTo>
                  <a:pt x="11618719" y="103978"/>
                </a:lnTo>
                <a:lnTo>
                  <a:pt x="11611655" y="109065"/>
                </a:lnTo>
                <a:lnTo>
                  <a:pt x="11602856" y="112027"/>
                </a:lnTo>
                <a:lnTo>
                  <a:pt x="11593913" y="115448"/>
                </a:lnTo>
                <a:lnTo>
                  <a:pt x="11580206" y="127739"/>
                </a:lnTo>
                <a:lnTo>
                  <a:pt x="11555980" y="137457"/>
                </a:lnTo>
                <a:lnTo>
                  <a:pt x="11529387" y="143274"/>
                </a:lnTo>
                <a:lnTo>
                  <a:pt x="11508579" y="143865"/>
                </a:lnTo>
                <a:lnTo>
                  <a:pt x="11467865" y="143173"/>
                </a:lnTo>
                <a:lnTo>
                  <a:pt x="11430859" y="159867"/>
                </a:lnTo>
                <a:lnTo>
                  <a:pt x="11396024" y="177650"/>
                </a:lnTo>
                <a:lnTo>
                  <a:pt x="11361823" y="180224"/>
                </a:lnTo>
                <a:lnTo>
                  <a:pt x="11353316" y="181605"/>
                </a:lnTo>
                <a:lnTo>
                  <a:pt x="11311146" y="208433"/>
                </a:lnTo>
                <a:lnTo>
                  <a:pt x="11310750" y="220840"/>
                </a:lnTo>
                <a:lnTo>
                  <a:pt x="11295077" y="227909"/>
                </a:lnTo>
                <a:lnTo>
                  <a:pt x="11291967" y="231755"/>
                </a:lnTo>
                <a:lnTo>
                  <a:pt x="11275795" y="234127"/>
                </a:lnTo>
                <a:lnTo>
                  <a:pt x="11252791" y="237011"/>
                </a:lnTo>
                <a:lnTo>
                  <a:pt x="11227998" y="240802"/>
                </a:lnTo>
                <a:lnTo>
                  <a:pt x="11206458" y="245894"/>
                </a:lnTo>
                <a:lnTo>
                  <a:pt x="11183005" y="252288"/>
                </a:lnTo>
                <a:lnTo>
                  <a:pt x="11170215" y="248394"/>
                </a:lnTo>
                <a:lnTo>
                  <a:pt x="11160458" y="251466"/>
                </a:lnTo>
                <a:lnTo>
                  <a:pt x="11146103" y="278759"/>
                </a:lnTo>
                <a:lnTo>
                  <a:pt x="11102444" y="286882"/>
                </a:lnTo>
                <a:lnTo>
                  <a:pt x="11058702" y="301937"/>
                </a:lnTo>
                <a:lnTo>
                  <a:pt x="11014930" y="319376"/>
                </a:lnTo>
                <a:lnTo>
                  <a:pt x="10971181" y="334654"/>
                </a:lnTo>
                <a:lnTo>
                  <a:pt x="10927510" y="343224"/>
                </a:lnTo>
                <a:lnTo>
                  <a:pt x="10883970" y="340538"/>
                </a:lnTo>
                <a:lnTo>
                  <a:pt x="10878962" y="346355"/>
                </a:lnTo>
                <a:lnTo>
                  <a:pt x="10845840" y="346918"/>
                </a:lnTo>
                <a:lnTo>
                  <a:pt x="10804057" y="351843"/>
                </a:lnTo>
                <a:lnTo>
                  <a:pt x="10773064" y="370741"/>
                </a:lnTo>
                <a:lnTo>
                  <a:pt x="10731842" y="380874"/>
                </a:lnTo>
                <a:lnTo>
                  <a:pt x="10685189" y="392103"/>
                </a:lnTo>
                <a:lnTo>
                  <a:pt x="10633347" y="403956"/>
                </a:lnTo>
                <a:lnTo>
                  <a:pt x="10576556" y="415959"/>
                </a:lnTo>
                <a:lnTo>
                  <a:pt x="10521253" y="431090"/>
                </a:lnTo>
                <a:lnTo>
                  <a:pt x="10462258" y="448219"/>
                </a:lnTo>
                <a:lnTo>
                  <a:pt x="10408727" y="463848"/>
                </a:lnTo>
                <a:lnTo>
                  <a:pt x="10369816" y="474478"/>
                </a:lnTo>
                <a:lnTo>
                  <a:pt x="10348163" y="471678"/>
                </a:lnTo>
                <a:lnTo>
                  <a:pt x="10346245" y="474130"/>
                </a:lnTo>
                <a:lnTo>
                  <a:pt x="10336384" y="480689"/>
                </a:lnTo>
                <a:lnTo>
                  <a:pt x="10329214" y="481257"/>
                </a:lnTo>
                <a:lnTo>
                  <a:pt x="10323252" y="479176"/>
                </a:lnTo>
                <a:lnTo>
                  <a:pt x="10267291" y="475072"/>
                </a:lnTo>
                <a:lnTo>
                  <a:pt x="10262238" y="479242"/>
                </a:lnTo>
                <a:lnTo>
                  <a:pt x="10213941" y="484105"/>
                </a:lnTo>
                <a:lnTo>
                  <a:pt x="10213902" y="484828"/>
                </a:lnTo>
                <a:lnTo>
                  <a:pt x="10202626" y="496813"/>
                </a:lnTo>
                <a:lnTo>
                  <a:pt x="10204975" y="514261"/>
                </a:lnTo>
                <a:lnTo>
                  <a:pt x="10190511" y="525392"/>
                </a:lnTo>
                <a:lnTo>
                  <a:pt x="10168535" y="531717"/>
                </a:lnTo>
                <a:lnTo>
                  <a:pt x="10148349" y="534751"/>
                </a:lnTo>
                <a:lnTo>
                  <a:pt x="10132481" y="545798"/>
                </a:lnTo>
                <a:lnTo>
                  <a:pt x="10115490" y="557630"/>
                </a:lnTo>
                <a:lnTo>
                  <a:pt x="10098899" y="569051"/>
                </a:lnTo>
                <a:lnTo>
                  <a:pt x="10084233" y="578866"/>
                </a:lnTo>
                <a:lnTo>
                  <a:pt x="10074389" y="581081"/>
                </a:lnTo>
                <a:lnTo>
                  <a:pt x="10074363" y="581254"/>
                </a:lnTo>
                <a:lnTo>
                  <a:pt x="10064156" y="584880"/>
                </a:lnTo>
                <a:lnTo>
                  <a:pt x="10037349" y="589419"/>
                </a:lnTo>
                <a:lnTo>
                  <a:pt x="10031541" y="594048"/>
                </a:lnTo>
                <a:lnTo>
                  <a:pt x="10016780" y="609457"/>
                </a:lnTo>
                <a:lnTo>
                  <a:pt x="9996633" y="624236"/>
                </a:lnTo>
                <a:lnTo>
                  <a:pt x="9978784" y="628507"/>
                </a:lnTo>
                <a:lnTo>
                  <a:pt x="9955342" y="643073"/>
                </a:lnTo>
                <a:lnTo>
                  <a:pt x="9933274" y="659980"/>
                </a:lnTo>
                <a:lnTo>
                  <a:pt x="9919543" y="671278"/>
                </a:lnTo>
                <a:lnTo>
                  <a:pt x="9829776" y="719240"/>
                </a:lnTo>
                <a:lnTo>
                  <a:pt x="9779693" y="763348"/>
                </a:lnTo>
                <a:lnTo>
                  <a:pt x="9736604" y="791443"/>
                </a:lnTo>
                <a:lnTo>
                  <a:pt x="9697511" y="810389"/>
                </a:lnTo>
                <a:lnTo>
                  <a:pt x="9659417" y="827047"/>
                </a:lnTo>
                <a:lnTo>
                  <a:pt x="9619325" y="848281"/>
                </a:lnTo>
                <a:lnTo>
                  <a:pt x="9572012" y="852932"/>
                </a:lnTo>
                <a:lnTo>
                  <a:pt x="9525854" y="858964"/>
                </a:lnTo>
                <a:lnTo>
                  <a:pt x="9480653" y="868671"/>
                </a:lnTo>
                <a:lnTo>
                  <a:pt x="9436212" y="884347"/>
                </a:lnTo>
                <a:lnTo>
                  <a:pt x="9405362" y="892383"/>
                </a:lnTo>
                <a:lnTo>
                  <a:pt x="9380514" y="899762"/>
                </a:lnTo>
                <a:lnTo>
                  <a:pt x="9361436" y="908477"/>
                </a:lnTo>
                <a:lnTo>
                  <a:pt x="9347894" y="920523"/>
                </a:lnTo>
                <a:lnTo>
                  <a:pt x="9295292" y="939800"/>
                </a:lnTo>
                <a:lnTo>
                  <a:pt x="9209240" y="967233"/>
                </a:lnTo>
                <a:lnTo>
                  <a:pt x="9209037" y="969142"/>
                </a:lnTo>
                <a:lnTo>
                  <a:pt x="9208832" y="971051"/>
                </a:lnTo>
                <a:lnTo>
                  <a:pt x="9208629" y="972960"/>
                </a:lnTo>
                <a:lnTo>
                  <a:pt x="9200339" y="981824"/>
                </a:lnTo>
                <a:lnTo>
                  <a:pt x="9172370" y="988456"/>
                </a:lnTo>
                <a:lnTo>
                  <a:pt x="9156876" y="1029698"/>
                </a:lnTo>
                <a:lnTo>
                  <a:pt x="9151174" y="1006276"/>
                </a:lnTo>
                <a:lnTo>
                  <a:pt x="9144475" y="1007725"/>
                </a:lnTo>
                <a:lnTo>
                  <a:pt x="9132587" y="1012420"/>
                </a:lnTo>
                <a:lnTo>
                  <a:pt x="9120560" y="1017972"/>
                </a:lnTo>
                <a:lnTo>
                  <a:pt x="9113442" y="1021992"/>
                </a:lnTo>
                <a:lnTo>
                  <a:pt x="9103745" y="1024511"/>
                </a:lnTo>
                <a:lnTo>
                  <a:pt x="9094519" y="1028863"/>
                </a:lnTo>
                <a:lnTo>
                  <a:pt x="9084823" y="1034005"/>
                </a:lnTo>
                <a:lnTo>
                  <a:pt x="9073715" y="1038895"/>
                </a:lnTo>
                <a:lnTo>
                  <a:pt x="9042381" y="1071240"/>
                </a:lnTo>
                <a:lnTo>
                  <a:pt x="9042073" y="1071066"/>
                </a:lnTo>
                <a:lnTo>
                  <a:pt x="9037235" y="1071610"/>
                </a:lnTo>
                <a:lnTo>
                  <a:pt x="9027998" y="1072532"/>
                </a:lnTo>
                <a:lnTo>
                  <a:pt x="9018566" y="1073875"/>
                </a:lnTo>
                <a:lnTo>
                  <a:pt x="9013144" y="1075681"/>
                </a:lnTo>
                <a:lnTo>
                  <a:pt x="8963794" y="1081220"/>
                </a:lnTo>
                <a:lnTo>
                  <a:pt x="8939548" y="1086756"/>
                </a:lnTo>
                <a:lnTo>
                  <a:pt x="8917214" y="1088416"/>
                </a:lnTo>
                <a:lnTo>
                  <a:pt x="8896071" y="1093191"/>
                </a:lnTo>
                <a:lnTo>
                  <a:pt x="8875400" y="1108076"/>
                </a:lnTo>
                <a:lnTo>
                  <a:pt x="8852011" y="1115472"/>
                </a:lnTo>
                <a:lnTo>
                  <a:pt x="8829646" y="1121271"/>
                </a:lnTo>
                <a:lnTo>
                  <a:pt x="8808503" y="1128194"/>
                </a:lnTo>
                <a:lnTo>
                  <a:pt x="8788778" y="1138962"/>
                </a:lnTo>
                <a:lnTo>
                  <a:pt x="8779688" y="1137196"/>
                </a:lnTo>
                <a:lnTo>
                  <a:pt x="8771385" y="1138151"/>
                </a:lnTo>
                <a:lnTo>
                  <a:pt x="8764046" y="1142829"/>
                </a:lnTo>
                <a:lnTo>
                  <a:pt x="8757849" y="1152233"/>
                </a:lnTo>
                <a:lnTo>
                  <a:pt x="8738356" y="1154842"/>
                </a:lnTo>
                <a:lnTo>
                  <a:pt x="8723901" y="1154509"/>
                </a:lnTo>
                <a:lnTo>
                  <a:pt x="8712160" y="1156652"/>
                </a:lnTo>
                <a:lnTo>
                  <a:pt x="8700806" y="1166687"/>
                </a:lnTo>
                <a:lnTo>
                  <a:pt x="8687941" y="1156261"/>
                </a:lnTo>
                <a:lnTo>
                  <a:pt x="8681040" y="1154960"/>
                </a:lnTo>
                <a:lnTo>
                  <a:pt x="8677194" y="1159752"/>
                </a:lnTo>
                <a:lnTo>
                  <a:pt x="8673491" y="1167603"/>
                </a:lnTo>
                <a:lnTo>
                  <a:pt x="8672500" y="1168624"/>
                </a:lnTo>
                <a:lnTo>
                  <a:pt x="8669397" y="1165534"/>
                </a:lnTo>
                <a:lnTo>
                  <a:pt x="8651751" y="1171925"/>
                </a:lnTo>
                <a:lnTo>
                  <a:pt x="8647239" y="1175345"/>
                </a:lnTo>
                <a:lnTo>
                  <a:pt x="8644051" y="1177320"/>
                </a:lnTo>
                <a:lnTo>
                  <a:pt x="8641831" y="1178137"/>
                </a:lnTo>
                <a:lnTo>
                  <a:pt x="8640180" y="1178157"/>
                </a:lnTo>
                <a:lnTo>
                  <a:pt x="8639934" y="1177899"/>
                </a:lnTo>
                <a:lnTo>
                  <a:pt x="8633460" y="1181174"/>
                </a:lnTo>
                <a:lnTo>
                  <a:pt x="8625462" y="1185982"/>
                </a:lnTo>
                <a:lnTo>
                  <a:pt x="8617646" y="1190965"/>
                </a:lnTo>
                <a:lnTo>
                  <a:pt x="8610029" y="1196099"/>
                </a:lnTo>
                <a:lnTo>
                  <a:pt x="8602624" y="1201357"/>
                </a:lnTo>
                <a:lnTo>
                  <a:pt x="8593681" y="1197643"/>
                </a:lnTo>
                <a:lnTo>
                  <a:pt x="8582334" y="1199930"/>
                </a:lnTo>
                <a:lnTo>
                  <a:pt x="8570628" y="1203259"/>
                </a:lnTo>
                <a:lnTo>
                  <a:pt x="8560609" y="1202669"/>
                </a:lnTo>
                <a:lnTo>
                  <a:pt x="8553865" y="1188208"/>
                </a:lnTo>
                <a:lnTo>
                  <a:pt x="8548734" y="1191527"/>
                </a:lnTo>
                <a:lnTo>
                  <a:pt x="8539024" y="1200489"/>
                </a:lnTo>
                <a:lnTo>
                  <a:pt x="8537509" y="1201705"/>
                </a:lnTo>
                <a:lnTo>
                  <a:pt x="8536411" y="1201885"/>
                </a:lnTo>
                <a:lnTo>
                  <a:pt x="8535688" y="1200224"/>
                </a:lnTo>
                <a:lnTo>
                  <a:pt x="8529070" y="1202293"/>
                </a:lnTo>
                <a:lnTo>
                  <a:pt x="8519812" y="1205363"/>
                </a:lnTo>
                <a:lnTo>
                  <a:pt x="8510358" y="1208326"/>
                </a:lnTo>
                <a:lnTo>
                  <a:pt x="8503153" y="1210072"/>
                </a:lnTo>
                <a:lnTo>
                  <a:pt x="8493568" y="1206365"/>
                </a:lnTo>
                <a:lnTo>
                  <a:pt x="8489333" y="1206314"/>
                </a:lnTo>
                <a:lnTo>
                  <a:pt x="8470792" y="1222418"/>
                </a:lnTo>
                <a:lnTo>
                  <a:pt x="8456327" y="1242479"/>
                </a:lnTo>
                <a:lnTo>
                  <a:pt x="8388894" y="1267840"/>
                </a:lnTo>
                <a:lnTo>
                  <a:pt x="8289730" y="1315258"/>
                </a:lnTo>
                <a:lnTo>
                  <a:pt x="8259073" y="1335354"/>
                </a:lnTo>
                <a:lnTo>
                  <a:pt x="8223543" y="1342570"/>
                </a:lnTo>
                <a:lnTo>
                  <a:pt x="8193566" y="1344124"/>
                </a:lnTo>
                <a:lnTo>
                  <a:pt x="8179570" y="1347230"/>
                </a:lnTo>
                <a:lnTo>
                  <a:pt x="8158866" y="1359913"/>
                </a:lnTo>
                <a:lnTo>
                  <a:pt x="8143139" y="1372889"/>
                </a:lnTo>
                <a:lnTo>
                  <a:pt x="8125201" y="1385587"/>
                </a:lnTo>
                <a:lnTo>
                  <a:pt x="8097867" y="1397436"/>
                </a:lnTo>
                <a:lnTo>
                  <a:pt x="8058213" y="1429925"/>
                </a:lnTo>
                <a:lnTo>
                  <a:pt x="8008386" y="1454075"/>
                </a:lnTo>
                <a:lnTo>
                  <a:pt x="7956692" y="1475467"/>
                </a:lnTo>
                <a:lnTo>
                  <a:pt x="7911436" y="1499686"/>
                </a:lnTo>
                <a:lnTo>
                  <a:pt x="7892903" y="1490704"/>
                </a:lnTo>
                <a:lnTo>
                  <a:pt x="7886149" y="1493451"/>
                </a:lnTo>
                <a:lnTo>
                  <a:pt x="7880286" y="1501582"/>
                </a:lnTo>
                <a:lnTo>
                  <a:pt x="7864427" y="1508751"/>
                </a:lnTo>
                <a:lnTo>
                  <a:pt x="7864417" y="1520958"/>
                </a:lnTo>
                <a:lnTo>
                  <a:pt x="7849993" y="1522732"/>
                </a:lnTo>
                <a:lnTo>
                  <a:pt x="7833803" y="1526053"/>
                </a:lnTo>
                <a:lnTo>
                  <a:pt x="7828494" y="1542900"/>
                </a:lnTo>
                <a:lnTo>
                  <a:pt x="7822371" y="1542845"/>
                </a:lnTo>
                <a:lnTo>
                  <a:pt x="7816252" y="1541631"/>
                </a:lnTo>
                <a:lnTo>
                  <a:pt x="7810074" y="1540136"/>
                </a:lnTo>
                <a:lnTo>
                  <a:pt x="7806835" y="1539372"/>
                </a:lnTo>
                <a:lnTo>
                  <a:pt x="7795181" y="1542562"/>
                </a:lnTo>
                <a:lnTo>
                  <a:pt x="7790275" y="1535652"/>
                </a:lnTo>
                <a:lnTo>
                  <a:pt x="7771568" y="1534856"/>
                </a:lnTo>
                <a:lnTo>
                  <a:pt x="7764813" y="1535767"/>
                </a:lnTo>
                <a:lnTo>
                  <a:pt x="7757839" y="1538156"/>
                </a:lnTo>
                <a:lnTo>
                  <a:pt x="7750569" y="1542907"/>
                </a:lnTo>
                <a:lnTo>
                  <a:pt x="7735915" y="1554824"/>
                </a:lnTo>
                <a:lnTo>
                  <a:pt x="7717085" y="1560602"/>
                </a:lnTo>
                <a:lnTo>
                  <a:pt x="7696304" y="1564473"/>
                </a:lnTo>
                <a:lnTo>
                  <a:pt x="7675794" y="1570668"/>
                </a:lnTo>
                <a:lnTo>
                  <a:pt x="7664594" y="1579980"/>
                </a:lnTo>
                <a:lnTo>
                  <a:pt x="7626267" y="1587946"/>
                </a:lnTo>
                <a:lnTo>
                  <a:pt x="7624283" y="1590324"/>
                </a:lnTo>
                <a:lnTo>
                  <a:pt x="7618166" y="1592035"/>
                </a:lnTo>
                <a:lnTo>
                  <a:pt x="7609746" y="1594136"/>
                </a:lnTo>
                <a:lnTo>
                  <a:pt x="7599430" y="1597052"/>
                </a:lnTo>
                <a:lnTo>
                  <a:pt x="7587624" y="1601210"/>
                </a:lnTo>
                <a:lnTo>
                  <a:pt x="7524969" y="1629698"/>
                </a:lnTo>
                <a:lnTo>
                  <a:pt x="7511327" y="1624382"/>
                </a:lnTo>
                <a:lnTo>
                  <a:pt x="7508522" y="1620403"/>
                </a:lnTo>
                <a:lnTo>
                  <a:pt x="7491292" y="1628088"/>
                </a:lnTo>
                <a:lnTo>
                  <a:pt x="7476156" y="1626556"/>
                </a:lnTo>
                <a:lnTo>
                  <a:pt x="7465658" y="1635731"/>
                </a:lnTo>
                <a:lnTo>
                  <a:pt x="7447780" y="1637959"/>
                </a:lnTo>
                <a:lnTo>
                  <a:pt x="7441077" y="1637975"/>
                </a:lnTo>
                <a:lnTo>
                  <a:pt x="7433531" y="1637781"/>
                </a:lnTo>
                <a:lnTo>
                  <a:pt x="7425325" y="1638496"/>
                </a:lnTo>
                <a:lnTo>
                  <a:pt x="7405381" y="1635006"/>
                </a:lnTo>
                <a:lnTo>
                  <a:pt x="7376952" y="1640719"/>
                </a:lnTo>
                <a:lnTo>
                  <a:pt x="7360617" y="1643961"/>
                </a:lnTo>
                <a:lnTo>
                  <a:pt x="7344418" y="1646613"/>
                </a:lnTo>
                <a:lnTo>
                  <a:pt x="7328217" y="1648432"/>
                </a:lnTo>
                <a:lnTo>
                  <a:pt x="7311873" y="1649174"/>
                </a:lnTo>
                <a:lnTo>
                  <a:pt x="7300300" y="1654939"/>
                </a:lnTo>
                <a:lnTo>
                  <a:pt x="7288422" y="1658454"/>
                </a:lnTo>
                <a:lnTo>
                  <a:pt x="7275971" y="1658949"/>
                </a:lnTo>
                <a:lnTo>
                  <a:pt x="7262677" y="1655653"/>
                </a:lnTo>
                <a:lnTo>
                  <a:pt x="7234606" y="1663658"/>
                </a:lnTo>
                <a:lnTo>
                  <a:pt x="7214944" y="1671138"/>
                </a:lnTo>
                <a:lnTo>
                  <a:pt x="7197743" y="1675571"/>
                </a:lnTo>
                <a:lnTo>
                  <a:pt x="7177052" y="1674432"/>
                </a:lnTo>
                <a:lnTo>
                  <a:pt x="7170424" y="1683027"/>
                </a:lnTo>
                <a:lnTo>
                  <a:pt x="7165569" y="1687849"/>
                </a:lnTo>
                <a:lnTo>
                  <a:pt x="7161517" y="1690289"/>
                </a:lnTo>
                <a:lnTo>
                  <a:pt x="7153346" y="1692352"/>
                </a:lnTo>
                <a:lnTo>
                  <a:pt x="7145444" y="1689905"/>
                </a:lnTo>
                <a:lnTo>
                  <a:pt x="7135365" y="1686477"/>
                </a:lnTo>
                <a:lnTo>
                  <a:pt x="7120663" y="1685592"/>
                </a:lnTo>
                <a:lnTo>
                  <a:pt x="7111241" y="1682707"/>
                </a:lnTo>
                <a:lnTo>
                  <a:pt x="7114081" y="1676462"/>
                </a:lnTo>
                <a:lnTo>
                  <a:pt x="7117347" y="1670882"/>
                </a:lnTo>
                <a:lnTo>
                  <a:pt x="7109203" y="1669991"/>
                </a:lnTo>
                <a:lnTo>
                  <a:pt x="7094952" y="1674014"/>
                </a:lnTo>
                <a:lnTo>
                  <a:pt x="7083056" y="1672013"/>
                </a:lnTo>
                <a:lnTo>
                  <a:pt x="7071110" y="1670332"/>
                </a:lnTo>
                <a:lnTo>
                  <a:pt x="7056709" y="1675312"/>
                </a:lnTo>
                <a:lnTo>
                  <a:pt x="7054441" y="1682778"/>
                </a:lnTo>
                <a:lnTo>
                  <a:pt x="7036251" y="1686559"/>
                </a:lnTo>
                <a:lnTo>
                  <a:pt x="7016367" y="1690315"/>
                </a:lnTo>
                <a:lnTo>
                  <a:pt x="7009016" y="1697704"/>
                </a:lnTo>
                <a:lnTo>
                  <a:pt x="6990400" y="1693517"/>
                </a:lnTo>
                <a:lnTo>
                  <a:pt x="6977755" y="1698352"/>
                </a:lnTo>
                <a:lnTo>
                  <a:pt x="6964980" y="1705998"/>
                </a:lnTo>
                <a:lnTo>
                  <a:pt x="6945969" y="1710244"/>
                </a:lnTo>
                <a:lnTo>
                  <a:pt x="6934111" y="1708135"/>
                </a:lnTo>
                <a:lnTo>
                  <a:pt x="6924257" y="1708417"/>
                </a:lnTo>
                <a:lnTo>
                  <a:pt x="6915849" y="1711532"/>
                </a:lnTo>
                <a:lnTo>
                  <a:pt x="6908330" y="1717922"/>
                </a:lnTo>
                <a:lnTo>
                  <a:pt x="6866971" y="1710044"/>
                </a:lnTo>
                <a:lnTo>
                  <a:pt x="6850053" y="1713430"/>
                </a:lnTo>
                <a:lnTo>
                  <a:pt x="6835922" y="1720746"/>
                </a:lnTo>
                <a:lnTo>
                  <a:pt x="6802930" y="1724658"/>
                </a:lnTo>
                <a:lnTo>
                  <a:pt x="6797516" y="1724481"/>
                </a:lnTo>
                <a:lnTo>
                  <a:pt x="6779749" y="1734669"/>
                </a:lnTo>
                <a:lnTo>
                  <a:pt x="6779499" y="1735538"/>
                </a:lnTo>
                <a:lnTo>
                  <a:pt x="6779248" y="1736406"/>
                </a:lnTo>
                <a:lnTo>
                  <a:pt x="6778999" y="1737276"/>
                </a:lnTo>
                <a:lnTo>
                  <a:pt x="6712938" y="1732254"/>
                </a:lnTo>
                <a:lnTo>
                  <a:pt x="6705017" y="1736178"/>
                </a:lnTo>
                <a:lnTo>
                  <a:pt x="6660869" y="1727030"/>
                </a:lnTo>
                <a:lnTo>
                  <a:pt x="6638642" y="1725436"/>
                </a:lnTo>
                <a:lnTo>
                  <a:pt x="6598960" y="1719451"/>
                </a:lnTo>
                <a:lnTo>
                  <a:pt x="6595713" y="1721995"/>
                </a:lnTo>
                <a:lnTo>
                  <a:pt x="6587852" y="1719685"/>
                </a:lnTo>
                <a:lnTo>
                  <a:pt x="6582112" y="1722681"/>
                </a:lnTo>
                <a:lnTo>
                  <a:pt x="6575567" y="1721901"/>
                </a:lnTo>
                <a:lnTo>
                  <a:pt x="6561566" y="1724347"/>
                </a:lnTo>
                <a:lnTo>
                  <a:pt x="6541897" y="1728020"/>
                </a:lnTo>
                <a:lnTo>
                  <a:pt x="6521971" y="1731644"/>
                </a:lnTo>
                <a:lnTo>
                  <a:pt x="6507199" y="1733943"/>
                </a:lnTo>
                <a:lnTo>
                  <a:pt x="6492429" y="1731590"/>
                </a:lnTo>
                <a:lnTo>
                  <a:pt x="6481277" y="1740542"/>
                </a:lnTo>
                <a:lnTo>
                  <a:pt x="6434181" y="1742897"/>
                </a:lnTo>
                <a:lnTo>
                  <a:pt x="6417909" y="1735892"/>
                </a:lnTo>
                <a:lnTo>
                  <a:pt x="6402862" y="1730870"/>
                </a:lnTo>
                <a:lnTo>
                  <a:pt x="6344911" y="1731328"/>
                </a:lnTo>
                <a:lnTo>
                  <a:pt x="6292093" y="1735051"/>
                </a:lnTo>
                <a:lnTo>
                  <a:pt x="6274290" y="1738013"/>
                </a:lnTo>
                <a:lnTo>
                  <a:pt x="6231923" y="1732769"/>
                </a:lnTo>
                <a:lnTo>
                  <a:pt x="6194008" y="1736837"/>
                </a:lnTo>
                <a:lnTo>
                  <a:pt x="6157833" y="1745022"/>
                </a:lnTo>
                <a:lnTo>
                  <a:pt x="6120685" y="1752128"/>
                </a:lnTo>
                <a:lnTo>
                  <a:pt x="6079852" y="1752961"/>
                </a:lnTo>
                <a:lnTo>
                  <a:pt x="6032622" y="1742325"/>
                </a:lnTo>
                <a:lnTo>
                  <a:pt x="6014449" y="1741068"/>
                </a:lnTo>
                <a:lnTo>
                  <a:pt x="6002419" y="1740300"/>
                </a:lnTo>
                <a:lnTo>
                  <a:pt x="5988066" y="1743757"/>
                </a:lnTo>
                <a:lnTo>
                  <a:pt x="5962926" y="1755173"/>
                </a:lnTo>
                <a:lnTo>
                  <a:pt x="5928456" y="1760955"/>
                </a:lnTo>
                <a:lnTo>
                  <a:pt x="5885973" y="1769077"/>
                </a:lnTo>
                <a:lnTo>
                  <a:pt x="5837085" y="1778782"/>
                </a:lnTo>
                <a:lnTo>
                  <a:pt x="5783403" y="1789310"/>
                </a:lnTo>
                <a:lnTo>
                  <a:pt x="5726536" y="1799902"/>
                </a:lnTo>
                <a:lnTo>
                  <a:pt x="5668095" y="1809801"/>
                </a:lnTo>
                <a:lnTo>
                  <a:pt x="5609689" y="1818249"/>
                </a:lnTo>
                <a:lnTo>
                  <a:pt x="5552929" y="1824485"/>
                </a:lnTo>
                <a:lnTo>
                  <a:pt x="5499423" y="1827753"/>
                </a:lnTo>
                <a:lnTo>
                  <a:pt x="5450783" y="1827293"/>
                </a:lnTo>
                <a:lnTo>
                  <a:pt x="5408617" y="1822347"/>
                </a:lnTo>
                <a:lnTo>
                  <a:pt x="5383562" y="1825437"/>
                </a:lnTo>
                <a:lnTo>
                  <a:pt x="5360765" y="1828339"/>
                </a:lnTo>
                <a:lnTo>
                  <a:pt x="5340615" y="1830544"/>
                </a:lnTo>
                <a:lnTo>
                  <a:pt x="5323503" y="1831542"/>
                </a:lnTo>
                <a:lnTo>
                  <a:pt x="5255051" y="1835514"/>
                </a:lnTo>
                <a:lnTo>
                  <a:pt x="5240843" y="1839910"/>
                </a:lnTo>
                <a:lnTo>
                  <a:pt x="5214119" y="1836850"/>
                </a:lnTo>
                <a:lnTo>
                  <a:pt x="5199911" y="1841246"/>
                </a:lnTo>
                <a:lnTo>
                  <a:pt x="5190146" y="1844120"/>
                </a:lnTo>
                <a:lnTo>
                  <a:pt x="5179779" y="1846077"/>
                </a:lnTo>
                <a:lnTo>
                  <a:pt x="5168740" y="1846993"/>
                </a:lnTo>
                <a:lnTo>
                  <a:pt x="5156960" y="1846747"/>
                </a:lnTo>
                <a:lnTo>
                  <a:pt x="5118833" y="1851293"/>
                </a:lnTo>
                <a:lnTo>
                  <a:pt x="5081343" y="1853521"/>
                </a:lnTo>
                <a:lnTo>
                  <a:pt x="5040398" y="1856096"/>
                </a:lnTo>
                <a:lnTo>
                  <a:pt x="4991904" y="1861684"/>
                </a:lnTo>
                <a:lnTo>
                  <a:pt x="4957354" y="1857072"/>
                </a:lnTo>
                <a:lnTo>
                  <a:pt x="4905803" y="1856756"/>
                </a:lnTo>
                <a:lnTo>
                  <a:pt x="4856346" y="1861716"/>
                </a:lnTo>
                <a:lnTo>
                  <a:pt x="4828079" y="1872931"/>
                </a:lnTo>
                <a:lnTo>
                  <a:pt x="4815152" y="1875064"/>
                </a:lnTo>
                <a:lnTo>
                  <a:pt x="4802544" y="1876671"/>
                </a:lnTo>
                <a:lnTo>
                  <a:pt x="4791674" y="1881254"/>
                </a:lnTo>
                <a:lnTo>
                  <a:pt x="4783965" y="1892313"/>
                </a:lnTo>
                <a:lnTo>
                  <a:pt x="4771374" y="1902894"/>
                </a:lnTo>
                <a:lnTo>
                  <a:pt x="4754555" y="1903312"/>
                </a:lnTo>
                <a:lnTo>
                  <a:pt x="4736652" y="1902712"/>
                </a:lnTo>
                <a:lnTo>
                  <a:pt x="4720809" y="1910235"/>
                </a:lnTo>
                <a:lnTo>
                  <a:pt x="4687508" y="1923438"/>
                </a:lnTo>
                <a:lnTo>
                  <a:pt x="4657086" y="1928808"/>
                </a:lnTo>
                <a:lnTo>
                  <a:pt x="4628850" y="1932046"/>
                </a:lnTo>
                <a:lnTo>
                  <a:pt x="4602105" y="1938851"/>
                </a:lnTo>
                <a:lnTo>
                  <a:pt x="4557890" y="1939570"/>
                </a:lnTo>
                <a:lnTo>
                  <a:pt x="4481143" y="1947752"/>
                </a:lnTo>
                <a:lnTo>
                  <a:pt x="4459750" y="1952508"/>
                </a:lnTo>
                <a:lnTo>
                  <a:pt x="4429705" y="1955661"/>
                </a:lnTo>
                <a:lnTo>
                  <a:pt x="4390414" y="1958065"/>
                </a:lnTo>
                <a:lnTo>
                  <a:pt x="4341280" y="1960570"/>
                </a:lnTo>
                <a:lnTo>
                  <a:pt x="4336043" y="1962042"/>
                </a:lnTo>
                <a:lnTo>
                  <a:pt x="4298300" y="1960182"/>
                </a:lnTo>
                <a:lnTo>
                  <a:pt x="4262358" y="1960141"/>
                </a:lnTo>
                <a:lnTo>
                  <a:pt x="4221634" y="1962274"/>
                </a:lnTo>
                <a:lnTo>
                  <a:pt x="4170537" y="1965868"/>
                </a:lnTo>
                <a:lnTo>
                  <a:pt x="4113703" y="1969301"/>
                </a:lnTo>
                <a:lnTo>
                  <a:pt x="4055764" y="1970949"/>
                </a:lnTo>
                <a:lnTo>
                  <a:pt x="4001357" y="1969190"/>
                </a:lnTo>
                <a:lnTo>
                  <a:pt x="3960039" y="1968103"/>
                </a:lnTo>
                <a:lnTo>
                  <a:pt x="3935758" y="1970870"/>
                </a:lnTo>
                <a:lnTo>
                  <a:pt x="3919107" y="1974089"/>
                </a:lnTo>
                <a:lnTo>
                  <a:pt x="3900678" y="1974354"/>
                </a:lnTo>
                <a:lnTo>
                  <a:pt x="3871063" y="1968260"/>
                </a:lnTo>
                <a:lnTo>
                  <a:pt x="3820854" y="1952404"/>
                </a:lnTo>
                <a:lnTo>
                  <a:pt x="3812484" y="1963039"/>
                </a:lnTo>
                <a:lnTo>
                  <a:pt x="3801469" y="1964578"/>
                </a:lnTo>
                <a:lnTo>
                  <a:pt x="3787175" y="1964330"/>
                </a:lnTo>
                <a:lnTo>
                  <a:pt x="3768969" y="1969603"/>
                </a:lnTo>
                <a:lnTo>
                  <a:pt x="3742279" y="1972088"/>
                </a:lnTo>
                <a:lnTo>
                  <a:pt x="3725680" y="1977050"/>
                </a:lnTo>
                <a:lnTo>
                  <a:pt x="3708964" y="1985317"/>
                </a:lnTo>
                <a:lnTo>
                  <a:pt x="3681922" y="1997715"/>
                </a:lnTo>
                <a:lnTo>
                  <a:pt x="3653607" y="2005480"/>
                </a:lnTo>
                <a:lnTo>
                  <a:pt x="3622672" y="2010211"/>
                </a:lnTo>
                <a:lnTo>
                  <a:pt x="3594021" y="2014266"/>
                </a:lnTo>
                <a:lnTo>
                  <a:pt x="3572556" y="2020003"/>
                </a:lnTo>
                <a:lnTo>
                  <a:pt x="3523633" y="2025941"/>
                </a:lnTo>
                <a:lnTo>
                  <a:pt x="3498739" y="2023353"/>
                </a:lnTo>
                <a:lnTo>
                  <a:pt x="3481141" y="2014959"/>
                </a:lnTo>
                <a:lnTo>
                  <a:pt x="3467462" y="2012800"/>
                </a:lnTo>
                <a:lnTo>
                  <a:pt x="3454323" y="2028920"/>
                </a:lnTo>
                <a:lnTo>
                  <a:pt x="3400326" y="2017479"/>
                </a:lnTo>
                <a:lnTo>
                  <a:pt x="3354077" y="2012110"/>
                </a:lnTo>
                <a:lnTo>
                  <a:pt x="3340503" y="2008449"/>
                </a:lnTo>
                <a:lnTo>
                  <a:pt x="3328267" y="2005911"/>
                </a:lnTo>
                <a:lnTo>
                  <a:pt x="3311468" y="2002672"/>
                </a:lnTo>
                <a:lnTo>
                  <a:pt x="3284211" y="1996908"/>
                </a:lnTo>
                <a:lnTo>
                  <a:pt x="3264133" y="2001055"/>
                </a:lnTo>
                <a:lnTo>
                  <a:pt x="3242857" y="2004837"/>
                </a:lnTo>
                <a:lnTo>
                  <a:pt x="3212601" y="2007493"/>
                </a:lnTo>
                <a:lnTo>
                  <a:pt x="3165581" y="2008263"/>
                </a:lnTo>
                <a:lnTo>
                  <a:pt x="3041775" y="2013450"/>
                </a:lnTo>
                <a:lnTo>
                  <a:pt x="3018330" y="2011498"/>
                </a:lnTo>
                <a:lnTo>
                  <a:pt x="2997983" y="2007540"/>
                </a:lnTo>
                <a:lnTo>
                  <a:pt x="2980017" y="2006874"/>
                </a:lnTo>
                <a:lnTo>
                  <a:pt x="2963713" y="2014800"/>
                </a:lnTo>
                <a:lnTo>
                  <a:pt x="2916589" y="2039691"/>
                </a:lnTo>
                <a:lnTo>
                  <a:pt x="2886900" y="2047651"/>
                </a:lnTo>
                <a:lnTo>
                  <a:pt x="2864132" y="2046350"/>
                </a:lnTo>
                <a:lnTo>
                  <a:pt x="2837773" y="2043462"/>
                </a:lnTo>
                <a:lnTo>
                  <a:pt x="2797309" y="2046657"/>
                </a:lnTo>
                <a:lnTo>
                  <a:pt x="2732444" y="2050906"/>
                </a:lnTo>
                <a:lnTo>
                  <a:pt x="2678937" y="2051007"/>
                </a:lnTo>
                <a:lnTo>
                  <a:pt x="2631916" y="2051090"/>
                </a:lnTo>
                <a:lnTo>
                  <a:pt x="2586507" y="2055282"/>
                </a:lnTo>
                <a:lnTo>
                  <a:pt x="2568406" y="2042534"/>
                </a:lnTo>
                <a:lnTo>
                  <a:pt x="2539322" y="2037008"/>
                </a:lnTo>
                <a:lnTo>
                  <a:pt x="2507856" y="2037825"/>
                </a:lnTo>
                <a:lnTo>
                  <a:pt x="2482607" y="2044107"/>
                </a:lnTo>
                <a:lnTo>
                  <a:pt x="2455399" y="2043253"/>
                </a:lnTo>
                <a:lnTo>
                  <a:pt x="2437588" y="2040834"/>
                </a:lnTo>
                <a:lnTo>
                  <a:pt x="2419690" y="2044483"/>
                </a:lnTo>
                <a:lnTo>
                  <a:pt x="2392218" y="2061836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0056" y="221865"/>
            <a:ext cx="3843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70C0"/>
                </a:solidFill>
              </a:rPr>
              <a:t>Program</a:t>
            </a:r>
            <a:r>
              <a:rPr sz="4800" spc="-245" dirty="0">
                <a:solidFill>
                  <a:srgbClr val="0070C0"/>
                </a:solidFill>
              </a:rPr>
              <a:t> </a:t>
            </a:r>
            <a:r>
              <a:rPr sz="4800" spc="-10" dirty="0">
                <a:solidFill>
                  <a:srgbClr val="0070C0"/>
                </a:solidFill>
              </a:rPr>
              <a:t>Basics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59721" y="1118215"/>
            <a:ext cx="10554970" cy="309245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565"/>
              </a:spcBef>
            </a:pPr>
            <a:r>
              <a:rPr sz="28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Criteria</a:t>
            </a:r>
            <a:r>
              <a:rPr sz="2800" b="1" u="heavy" spc="-8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continued:</a:t>
            </a:r>
            <a:endParaRPr sz="2800">
              <a:latin typeface="Calibri"/>
              <a:cs typeface="Calibri"/>
            </a:endParaRPr>
          </a:p>
          <a:p>
            <a:pPr marL="136525" indent="-133350">
              <a:lnSpc>
                <a:spcPct val="100000"/>
              </a:lnSpc>
              <a:spcBef>
                <a:spcPts val="1465"/>
              </a:spcBef>
              <a:buSzPct val="96428"/>
              <a:buFont typeface="Arial"/>
              <a:buChar char="•"/>
              <a:tabLst>
                <a:tab pos="136525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8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where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assistance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create</a:t>
            </a:r>
            <a:r>
              <a:rPr sz="28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jobs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36525" indent="-133350">
              <a:lnSpc>
                <a:spcPct val="100000"/>
              </a:lnSpc>
              <a:buSzPct val="96428"/>
              <a:buFont typeface="Arial"/>
              <a:buChar char="•"/>
              <a:tabLst>
                <a:tab pos="136525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where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assistance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will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allow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business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expand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service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offerings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16535" indent="-203835">
              <a:lnSpc>
                <a:spcPct val="100000"/>
              </a:lnSpc>
              <a:buSzPct val="96428"/>
              <a:buFont typeface="Arial"/>
              <a:buChar char="•"/>
              <a:tabLst>
                <a:tab pos="216535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must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be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within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designated</a:t>
            </a:r>
            <a:r>
              <a:rPr sz="28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boundary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81623" y="5371114"/>
            <a:ext cx="6810375" cy="1487170"/>
            <a:chOff x="5381623" y="5371114"/>
            <a:chExt cx="6810375" cy="1487170"/>
          </a:xfrm>
        </p:grpSpPr>
        <p:sp>
          <p:nvSpPr>
            <p:cNvPr id="6" name="object 6"/>
            <p:cNvSpPr/>
            <p:nvPr/>
          </p:nvSpPr>
          <p:spPr>
            <a:xfrm>
              <a:off x="5381623" y="6209413"/>
              <a:ext cx="6810375" cy="648970"/>
            </a:xfrm>
            <a:custGeom>
              <a:avLst/>
              <a:gdLst/>
              <a:ahLst/>
              <a:cxnLst/>
              <a:rect l="l" t="t" r="r" b="b"/>
              <a:pathLst>
                <a:path w="6810375" h="648970">
                  <a:moveTo>
                    <a:pt x="6810375" y="648585"/>
                  </a:moveTo>
                  <a:lnTo>
                    <a:pt x="0" y="648585"/>
                  </a:lnTo>
                  <a:lnTo>
                    <a:pt x="3101" y="646993"/>
                  </a:lnTo>
                  <a:lnTo>
                    <a:pt x="49877" y="629058"/>
                  </a:lnTo>
                  <a:lnTo>
                    <a:pt x="69088" y="621979"/>
                  </a:lnTo>
                  <a:lnTo>
                    <a:pt x="87575" y="615143"/>
                  </a:lnTo>
                  <a:lnTo>
                    <a:pt x="98663" y="615449"/>
                  </a:lnTo>
                  <a:lnTo>
                    <a:pt x="113416" y="614081"/>
                  </a:lnTo>
                  <a:lnTo>
                    <a:pt x="128151" y="613224"/>
                  </a:lnTo>
                  <a:lnTo>
                    <a:pt x="139181" y="615063"/>
                  </a:lnTo>
                  <a:lnTo>
                    <a:pt x="148509" y="614783"/>
                  </a:lnTo>
                  <a:lnTo>
                    <a:pt x="160706" y="615954"/>
                  </a:lnTo>
                  <a:lnTo>
                    <a:pt x="172758" y="617928"/>
                  </a:lnTo>
                  <a:lnTo>
                    <a:pt x="181651" y="620060"/>
                  </a:lnTo>
                  <a:lnTo>
                    <a:pt x="196632" y="611208"/>
                  </a:lnTo>
                  <a:lnTo>
                    <a:pt x="216229" y="604943"/>
                  </a:lnTo>
                  <a:lnTo>
                    <a:pt x="236236" y="599204"/>
                  </a:lnTo>
                  <a:lnTo>
                    <a:pt x="252445" y="591925"/>
                  </a:lnTo>
                  <a:lnTo>
                    <a:pt x="292092" y="592985"/>
                  </a:lnTo>
                  <a:lnTo>
                    <a:pt x="339601" y="598662"/>
                  </a:lnTo>
                  <a:lnTo>
                    <a:pt x="385955" y="604700"/>
                  </a:lnTo>
                  <a:lnTo>
                    <a:pt x="422136" y="606842"/>
                  </a:lnTo>
                  <a:lnTo>
                    <a:pt x="431991" y="602906"/>
                  </a:lnTo>
                  <a:lnTo>
                    <a:pt x="442881" y="602195"/>
                  </a:lnTo>
                  <a:lnTo>
                    <a:pt x="454678" y="602218"/>
                  </a:lnTo>
                  <a:lnTo>
                    <a:pt x="467255" y="600488"/>
                  </a:lnTo>
                  <a:lnTo>
                    <a:pt x="497244" y="595567"/>
                  </a:lnTo>
                  <a:lnTo>
                    <a:pt x="528095" y="589985"/>
                  </a:lnTo>
                  <a:lnTo>
                    <a:pt x="561758" y="585510"/>
                  </a:lnTo>
                  <a:lnTo>
                    <a:pt x="600183" y="583910"/>
                  </a:lnTo>
                  <a:lnTo>
                    <a:pt x="620230" y="568477"/>
                  </a:lnTo>
                  <a:lnTo>
                    <a:pt x="653092" y="557041"/>
                  </a:lnTo>
                  <a:lnTo>
                    <a:pt x="691707" y="546928"/>
                  </a:lnTo>
                  <a:lnTo>
                    <a:pt x="729012" y="535462"/>
                  </a:lnTo>
                  <a:lnTo>
                    <a:pt x="753399" y="535479"/>
                  </a:lnTo>
                  <a:lnTo>
                    <a:pt x="779717" y="539725"/>
                  </a:lnTo>
                  <a:lnTo>
                    <a:pt x="801719" y="542542"/>
                  </a:lnTo>
                  <a:lnTo>
                    <a:pt x="813155" y="538271"/>
                  </a:lnTo>
                  <a:lnTo>
                    <a:pt x="824109" y="539722"/>
                  </a:lnTo>
                  <a:lnTo>
                    <a:pt x="833267" y="536791"/>
                  </a:lnTo>
                  <a:lnTo>
                    <a:pt x="842030" y="532265"/>
                  </a:lnTo>
                  <a:lnTo>
                    <a:pt x="851804" y="528931"/>
                  </a:lnTo>
                  <a:lnTo>
                    <a:pt x="860512" y="530257"/>
                  </a:lnTo>
                  <a:lnTo>
                    <a:pt x="867146" y="529541"/>
                  </a:lnTo>
                  <a:lnTo>
                    <a:pt x="873161" y="527801"/>
                  </a:lnTo>
                  <a:lnTo>
                    <a:pt x="880012" y="526053"/>
                  </a:lnTo>
                  <a:lnTo>
                    <a:pt x="886006" y="528484"/>
                  </a:lnTo>
                  <a:lnTo>
                    <a:pt x="894999" y="527499"/>
                  </a:lnTo>
                  <a:lnTo>
                    <a:pt x="896731" y="523839"/>
                  </a:lnTo>
                  <a:lnTo>
                    <a:pt x="897563" y="519638"/>
                  </a:lnTo>
                  <a:lnTo>
                    <a:pt x="906705" y="517174"/>
                  </a:lnTo>
                  <a:lnTo>
                    <a:pt x="917285" y="515046"/>
                  </a:lnTo>
                  <a:lnTo>
                    <a:pt x="922433" y="511856"/>
                  </a:lnTo>
                  <a:lnTo>
                    <a:pt x="945688" y="510005"/>
                  </a:lnTo>
                  <a:lnTo>
                    <a:pt x="980242" y="507927"/>
                  </a:lnTo>
                  <a:lnTo>
                    <a:pt x="1013330" y="504530"/>
                  </a:lnTo>
                  <a:lnTo>
                    <a:pt x="1032190" y="498724"/>
                  </a:lnTo>
                  <a:lnTo>
                    <a:pt x="1062006" y="495739"/>
                  </a:lnTo>
                  <a:lnTo>
                    <a:pt x="1094388" y="496341"/>
                  </a:lnTo>
                  <a:lnTo>
                    <a:pt x="1123080" y="498030"/>
                  </a:lnTo>
                  <a:lnTo>
                    <a:pt x="1141826" y="498305"/>
                  </a:lnTo>
                  <a:lnTo>
                    <a:pt x="1164732" y="498886"/>
                  </a:lnTo>
                  <a:lnTo>
                    <a:pt x="1198803" y="485728"/>
                  </a:lnTo>
                  <a:lnTo>
                    <a:pt x="1241197" y="468579"/>
                  </a:lnTo>
                  <a:lnTo>
                    <a:pt x="1289073" y="457185"/>
                  </a:lnTo>
                  <a:lnTo>
                    <a:pt x="1298651" y="457872"/>
                  </a:lnTo>
                  <a:lnTo>
                    <a:pt x="1303440" y="457410"/>
                  </a:lnTo>
                  <a:lnTo>
                    <a:pt x="1304415" y="453610"/>
                  </a:lnTo>
                  <a:lnTo>
                    <a:pt x="1318822" y="450551"/>
                  </a:lnTo>
                  <a:lnTo>
                    <a:pt x="1331869" y="446482"/>
                  </a:lnTo>
                  <a:lnTo>
                    <a:pt x="1344177" y="443450"/>
                  </a:lnTo>
                  <a:lnTo>
                    <a:pt x="1356368" y="443503"/>
                  </a:lnTo>
                  <a:lnTo>
                    <a:pt x="1358603" y="440194"/>
                  </a:lnTo>
                  <a:lnTo>
                    <a:pt x="1369650" y="439466"/>
                  </a:lnTo>
                  <a:lnTo>
                    <a:pt x="1381957" y="438680"/>
                  </a:lnTo>
                  <a:lnTo>
                    <a:pt x="1387971" y="435199"/>
                  </a:lnTo>
                  <a:lnTo>
                    <a:pt x="1397997" y="431737"/>
                  </a:lnTo>
                  <a:lnTo>
                    <a:pt x="1409166" y="427608"/>
                  </a:lnTo>
                  <a:lnTo>
                    <a:pt x="1419292" y="423660"/>
                  </a:lnTo>
                  <a:lnTo>
                    <a:pt x="1426191" y="420744"/>
                  </a:lnTo>
                  <a:lnTo>
                    <a:pt x="1424440" y="418266"/>
                  </a:lnTo>
                  <a:lnTo>
                    <a:pt x="1431859" y="417388"/>
                  </a:lnTo>
                  <a:lnTo>
                    <a:pt x="1448558" y="415782"/>
                  </a:lnTo>
                  <a:lnTo>
                    <a:pt x="1454209" y="413150"/>
                  </a:lnTo>
                  <a:lnTo>
                    <a:pt x="1460503" y="409450"/>
                  </a:lnTo>
                  <a:lnTo>
                    <a:pt x="1467051" y="405998"/>
                  </a:lnTo>
                  <a:lnTo>
                    <a:pt x="1473470" y="404110"/>
                  </a:lnTo>
                  <a:lnTo>
                    <a:pt x="1483644" y="403252"/>
                  </a:lnTo>
                  <a:lnTo>
                    <a:pt x="1490028" y="404718"/>
                  </a:lnTo>
                  <a:lnTo>
                    <a:pt x="1494355" y="407467"/>
                  </a:lnTo>
                  <a:lnTo>
                    <a:pt x="1498361" y="410455"/>
                  </a:lnTo>
                  <a:lnTo>
                    <a:pt x="1508745" y="408688"/>
                  </a:lnTo>
                  <a:lnTo>
                    <a:pt x="1521043" y="405432"/>
                  </a:lnTo>
                  <a:lnTo>
                    <a:pt x="1533382" y="401789"/>
                  </a:lnTo>
                  <a:lnTo>
                    <a:pt x="1543891" y="398860"/>
                  </a:lnTo>
                  <a:lnTo>
                    <a:pt x="1550593" y="397605"/>
                  </a:lnTo>
                  <a:lnTo>
                    <a:pt x="1559574" y="397364"/>
                  </a:lnTo>
                  <a:lnTo>
                    <a:pt x="1567268" y="396358"/>
                  </a:lnTo>
                  <a:lnTo>
                    <a:pt x="1570109" y="392808"/>
                  </a:lnTo>
                  <a:lnTo>
                    <a:pt x="1578206" y="392179"/>
                  </a:lnTo>
                  <a:lnTo>
                    <a:pt x="1584780" y="391376"/>
                  </a:lnTo>
                  <a:lnTo>
                    <a:pt x="1590322" y="390482"/>
                  </a:lnTo>
                  <a:lnTo>
                    <a:pt x="1595322" y="389584"/>
                  </a:lnTo>
                  <a:lnTo>
                    <a:pt x="1610138" y="385434"/>
                  </a:lnTo>
                  <a:lnTo>
                    <a:pt x="1614285" y="383445"/>
                  </a:lnTo>
                  <a:lnTo>
                    <a:pt x="1618914" y="382142"/>
                  </a:lnTo>
                  <a:lnTo>
                    <a:pt x="1624484" y="382300"/>
                  </a:lnTo>
                  <a:lnTo>
                    <a:pt x="1629952" y="383154"/>
                  </a:lnTo>
                  <a:lnTo>
                    <a:pt x="1630380" y="381820"/>
                  </a:lnTo>
                  <a:lnTo>
                    <a:pt x="1631078" y="378379"/>
                  </a:lnTo>
                  <a:lnTo>
                    <a:pt x="1633765" y="372735"/>
                  </a:lnTo>
                  <a:lnTo>
                    <a:pt x="1639728" y="367248"/>
                  </a:lnTo>
                  <a:lnTo>
                    <a:pt x="1650251" y="364276"/>
                  </a:lnTo>
                  <a:lnTo>
                    <a:pt x="1658482" y="361136"/>
                  </a:lnTo>
                  <a:lnTo>
                    <a:pt x="1666928" y="358743"/>
                  </a:lnTo>
                  <a:lnTo>
                    <a:pt x="1676345" y="356752"/>
                  </a:lnTo>
                  <a:lnTo>
                    <a:pt x="1687485" y="354817"/>
                  </a:lnTo>
                  <a:lnTo>
                    <a:pt x="1693994" y="355976"/>
                  </a:lnTo>
                  <a:lnTo>
                    <a:pt x="1699155" y="358795"/>
                  </a:lnTo>
                  <a:lnTo>
                    <a:pt x="1704682" y="361387"/>
                  </a:lnTo>
                  <a:lnTo>
                    <a:pt x="1712287" y="361865"/>
                  </a:lnTo>
                  <a:lnTo>
                    <a:pt x="1737193" y="357764"/>
                  </a:lnTo>
                  <a:lnTo>
                    <a:pt x="1747295" y="358599"/>
                  </a:lnTo>
                  <a:lnTo>
                    <a:pt x="1753202" y="359443"/>
                  </a:lnTo>
                  <a:lnTo>
                    <a:pt x="1765523" y="355366"/>
                  </a:lnTo>
                  <a:lnTo>
                    <a:pt x="1770386" y="354349"/>
                  </a:lnTo>
                  <a:lnTo>
                    <a:pt x="1774711" y="354491"/>
                  </a:lnTo>
                  <a:lnTo>
                    <a:pt x="1778708" y="355124"/>
                  </a:lnTo>
                  <a:lnTo>
                    <a:pt x="1784888" y="356611"/>
                  </a:lnTo>
                  <a:lnTo>
                    <a:pt x="1804239" y="350937"/>
                  </a:lnTo>
                  <a:lnTo>
                    <a:pt x="1811680" y="349320"/>
                  </a:lnTo>
                  <a:lnTo>
                    <a:pt x="1819366" y="347855"/>
                  </a:lnTo>
                  <a:lnTo>
                    <a:pt x="1827275" y="346547"/>
                  </a:lnTo>
                  <a:lnTo>
                    <a:pt x="1835382" y="345400"/>
                  </a:lnTo>
                  <a:lnTo>
                    <a:pt x="1838928" y="347813"/>
                  </a:lnTo>
                  <a:lnTo>
                    <a:pt x="1846133" y="343256"/>
                  </a:lnTo>
                  <a:lnTo>
                    <a:pt x="1849931" y="342134"/>
                  </a:lnTo>
                  <a:lnTo>
                    <a:pt x="1850664" y="343856"/>
                  </a:lnTo>
                  <a:lnTo>
                    <a:pt x="1860069" y="343845"/>
                  </a:lnTo>
                  <a:lnTo>
                    <a:pt x="1862719" y="342122"/>
                  </a:lnTo>
                  <a:lnTo>
                    <a:pt x="1896050" y="337804"/>
                  </a:lnTo>
                  <a:lnTo>
                    <a:pt x="1908553" y="339401"/>
                  </a:lnTo>
                  <a:lnTo>
                    <a:pt x="1915720" y="340811"/>
                  </a:lnTo>
                  <a:lnTo>
                    <a:pt x="1933041" y="335931"/>
                  </a:lnTo>
                  <a:lnTo>
                    <a:pt x="1939635" y="334799"/>
                  </a:lnTo>
                  <a:lnTo>
                    <a:pt x="1945075" y="335193"/>
                  </a:lnTo>
                  <a:lnTo>
                    <a:pt x="1949900" y="336230"/>
                  </a:lnTo>
                  <a:lnTo>
                    <a:pt x="1958977" y="339089"/>
                  </a:lnTo>
                  <a:lnTo>
                    <a:pt x="1964464" y="337265"/>
                  </a:lnTo>
                  <a:lnTo>
                    <a:pt x="1978977" y="336399"/>
                  </a:lnTo>
                  <a:lnTo>
                    <a:pt x="1989757" y="336258"/>
                  </a:lnTo>
                  <a:lnTo>
                    <a:pt x="1998494" y="335610"/>
                  </a:lnTo>
                  <a:lnTo>
                    <a:pt x="2006879" y="333220"/>
                  </a:lnTo>
                  <a:lnTo>
                    <a:pt x="2018665" y="335585"/>
                  </a:lnTo>
                  <a:lnTo>
                    <a:pt x="2023718" y="334886"/>
                  </a:lnTo>
                  <a:lnTo>
                    <a:pt x="2027235" y="332613"/>
                  </a:lnTo>
                  <a:lnTo>
                    <a:pt x="2034417" y="330256"/>
                  </a:lnTo>
                  <a:lnTo>
                    <a:pt x="2037458" y="328579"/>
                  </a:lnTo>
                  <a:lnTo>
                    <a:pt x="2034205" y="327313"/>
                  </a:lnTo>
                  <a:lnTo>
                    <a:pt x="2030990" y="326257"/>
                  </a:lnTo>
                  <a:lnTo>
                    <a:pt x="2034144" y="325205"/>
                  </a:lnTo>
                  <a:lnTo>
                    <a:pt x="2041499" y="324756"/>
                  </a:lnTo>
                  <a:lnTo>
                    <a:pt x="2045878" y="323047"/>
                  </a:lnTo>
                  <a:lnTo>
                    <a:pt x="2050383" y="321413"/>
                  </a:lnTo>
                  <a:lnTo>
                    <a:pt x="2058114" y="321185"/>
                  </a:lnTo>
                  <a:lnTo>
                    <a:pt x="2061527" y="322812"/>
                  </a:lnTo>
                  <a:lnTo>
                    <a:pt x="2070469" y="321901"/>
                  </a:lnTo>
                  <a:lnTo>
                    <a:pt x="2080120" y="320812"/>
                  </a:lnTo>
                  <a:lnTo>
                    <a:pt x="2085659" y="321903"/>
                  </a:lnTo>
                  <a:lnTo>
                    <a:pt x="2085847" y="321819"/>
                  </a:lnTo>
                  <a:lnTo>
                    <a:pt x="2104104" y="314865"/>
                  </a:lnTo>
                  <a:lnTo>
                    <a:pt x="2170379" y="299477"/>
                  </a:lnTo>
                  <a:lnTo>
                    <a:pt x="2188636" y="292524"/>
                  </a:lnTo>
                  <a:lnTo>
                    <a:pt x="2224634" y="276916"/>
                  </a:lnTo>
                  <a:lnTo>
                    <a:pt x="2270869" y="262121"/>
                  </a:lnTo>
                  <a:lnTo>
                    <a:pt x="2321361" y="248735"/>
                  </a:lnTo>
                  <a:lnTo>
                    <a:pt x="2370129" y="237352"/>
                  </a:lnTo>
                  <a:lnTo>
                    <a:pt x="2411193" y="228567"/>
                  </a:lnTo>
                  <a:lnTo>
                    <a:pt x="2450585" y="222217"/>
                  </a:lnTo>
                  <a:lnTo>
                    <a:pt x="2511943" y="219837"/>
                  </a:lnTo>
                  <a:lnTo>
                    <a:pt x="2540820" y="219651"/>
                  </a:lnTo>
                  <a:lnTo>
                    <a:pt x="2614932" y="220719"/>
                  </a:lnTo>
                  <a:lnTo>
                    <a:pt x="2626952" y="216999"/>
                  </a:lnTo>
                  <a:lnTo>
                    <a:pt x="2628466" y="215978"/>
                  </a:lnTo>
                  <a:lnTo>
                    <a:pt x="2630847" y="215685"/>
                  </a:lnTo>
                  <a:lnTo>
                    <a:pt x="2645177" y="217337"/>
                  </a:lnTo>
                  <a:lnTo>
                    <a:pt x="2672249" y="211157"/>
                  </a:lnTo>
                  <a:lnTo>
                    <a:pt x="2702853" y="206064"/>
                  </a:lnTo>
                  <a:lnTo>
                    <a:pt x="2731820" y="200466"/>
                  </a:lnTo>
                  <a:lnTo>
                    <a:pt x="2753979" y="192767"/>
                  </a:lnTo>
                  <a:lnTo>
                    <a:pt x="2755508" y="195340"/>
                  </a:lnTo>
                  <a:lnTo>
                    <a:pt x="2761316" y="196803"/>
                  </a:lnTo>
                  <a:lnTo>
                    <a:pt x="2769184" y="196975"/>
                  </a:lnTo>
                  <a:lnTo>
                    <a:pt x="2776895" y="195674"/>
                  </a:lnTo>
                  <a:lnTo>
                    <a:pt x="2780003" y="199881"/>
                  </a:lnTo>
                  <a:lnTo>
                    <a:pt x="2793343" y="194308"/>
                  </a:lnTo>
                  <a:lnTo>
                    <a:pt x="2810149" y="187497"/>
                  </a:lnTo>
                  <a:lnTo>
                    <a:pt x="2823656" y="187992"/>
                  </a:lnTo>
                  <a:lnTo>
                    <a:pt x="2828073" y="179485"/>
                  </a:lnTo>
                  <a:lnTo>
                    <a:pt x="2842841" y="170415"/>
                  </a:lnTo>
                  <a:lnTo>
                    <a:pt x="2862743" y="164202"/>
                  </a:lnTo>
                  <a:lnTo>
                    <a:pt x="2882564" y="164263"/>
                  </a:lnTo>
                  <a:lnTo>
                    <a:pt x="2904191" y="159929"/>
                  </a:lnTo>
                  <a:lnTo>
                    <a:pt x="2923960" y="155106"/>
                  </a:lnTo>
                  <a:lnTo>
                    <a:pt x="2944394" y="151192"/>
                  </a:lnTo>
                  <a:lnTo>
                    <a:pt x="2968014" y="149585"/>
                  </a:lnTo>
                  <a:lnTo>
                    <a:pt x="2968551" y="148231"/>
                  </a:lnTo>
                  <a:lnTo>
                    <a:pt x="2969834" y="147019"/>
                  </a:lnTo>
                  <a:lnTo>
                    <a:pt x="2971633" y="145916"/>
                  </a:lnTo>
                  <a:lnTo>
                    <a:pt x="2977990" y="143054"/>
                  </a:lnTo>
                  <a:lnTo>
                    <a:pt x="2979451" y="143084"/>
                  </a:lnTo>
                  <a:lnTo>
                    <a:pt x="2984955" y="142606"/>
                  </a:lnTo>
                  <a:lnTo>
                    <a:pt x="2987557" y="141815"/>
                  </a:lnTo>
                  <a:lnTo>
                    <a:pt x="2988872" y="140890"/>
                  </a:lnTo>
                  <a:lnTo>
                    <a:pt x="2989569" y="139648"/>
                  </a:lnTo>
                  <a:lnTo>
                    <a:pt x="2995604" y="137903"/>
                  </a:lnTo>
                  <a:lnTo>
                    <a:pt x="3006341" y="133823"/>
                  </a:lnTo>
                  <a:lnTo>
                    <a:pt x="3009430" y="133663"/>
                  </a:lnTo>
                  <a:lnTo>
                    <a:pt x="3027306" y="128449"/>
                  </a:lnTo>
                  <a:lnTo>
                    <a:pt x="3028065" y="128663"/>
                  </a:lnTo>
                  <a:lnTo>
                    <a:pt x="3030175" y="129026"/>
                  </a:lnTo>
                  <a:lnTo>
                    <a:pt x="3032502" y="129069"/>
                  </a:lnTo>
                  <a:lnTo>
                    <a:pt x="3035344" y="128447"/>
                  </a:lnTo>
                  <a:lnTo>
                    <a:pt x="3038499" y="133601"/>
                  </a:lnTo>
                  <a:lnTo>
                    <a:pt x="3039984" y="129670"/>
                  </a:lnTo>
                  <a:lnTo>
                    <a:pt x="3048088" y="127377"/>
                  </a:lnTo>
                  <a:lnTo>
                    <a:pt x="3055018" y="130337"/>
                  </a:lnTo>
                  <a:lnTo>
                    <a:pt x="3064516" y="129738"/>
                  </a:lnTo>
                  <a:lnTo>
                    <a:pt x="3074732" y="128229"/>
                  </a:lnTo>
                  <a:lnTo>
                    <a:pt x="3083819" y="128455"/>
                  </a:lnTo>
                  <a:lnTo>
                    <a:pt x="3089624" y="126602"/>
                  </a:lnTo>
                  <a:lnTo>
                    <a:pt x="3095883" y="124778"/>
                  </a:lnTo>
                  <a:lnTo>
                    <a:pt x="3102514" y="123051"/>
                  </a:lnTo>
                  <a:lnTo>
                    <a:pt x="3106566" y="122117"/>
                  </a:lnTo>
                  <a:lnTo>
                    <a:pt x="3106766" y="122163"/>
                  </a:lnTo>
                  <a:lnTo>
                    <a:pt x="3107901" y="122095"/>
                  </a:lnTo>
                  <a:lnTo>
                    <a:pt x="3109330" y="121840"/>
                  </a:lnTo>
                  <a:lnTo>
                    <a:pt x="3111276" y="121304"/>
                  </a:lnTo>
                  <a:lnTo>
                    <a:pt x="3113951" y="120416"/>
                  </a:lnTo>
                  <a:lnTo>
                    <a:pt x="3121810" y="118605"/>
                  </a:lnTo>
                  <a:lnTo>
                    <a:pt x="3125308" y="118403"/>
                  </a:lnTo>
                  <a:lnTo>
                    <a:pt x="3134511" y="120325"/>
                  </a:lnTo>
                  <a:lnTo>
                    <a:pt x="3142398" y="123279"/>
                  </a:lnTo>
                  <a:lnTo>
                    <a:pt x="3150422" y="124654"/>
                  </a:lnTo>
                  <a:lnTo>
                    <a:pt x="3160035" y="121841"/>
                  </a:lnTo>
                  <a:lnTo>
                    <a:pt x="3176655" y="121216"/>
                  </a:lnTo>
                  <a:lnTo>
                    <a:pt x="3191791" y="121395"/>
                  </a:lnTo>
                  <a:lnTo>
                    <a:pt x="3206281" y="120862"/>
                  </a:lnTo>
                  <a:lnTo>
                    <a:pt x="3220962" y="118097"/>
                  </a:lnTo>
                  <a:lnTo>
                    <a:pt x="3237099" y="117043"/>
                  </a:lnTo>
                  <a:lnTo>
                    <a:pt x="3252464" y="116315"/>
                  </a:lnTo>
                  <a:lnTo>
                    <a:pt x="3267063" y="115310"/>
                  </a:lnTo>
                  <a:lnTo>
                    <a:pt x="3280898" y="113425"/>
                  </a:lnTo>
                  <a:lnTo>
                    <a:pt x="3289181" y="114548"/>
                  </a:lnTo>
                  <a:lnTo>
                    <a:pt x="3295819" y="110908"/>
                  </a:lnTo>
                  <a:lnTo>
                    <a:pt x="3302412" y="111265"/>
                  </a:lnTo>
                  <a:lnTo>
                    <a:pt x="3309004" y="111622"/>
                  </a:lnTo>
                  <a:lnTo>
                    <a:pt x="3308669" y="119803"/>
                  </a:lnTo>
                  <a:lnTo>
                    <a:pt x="3320452" y="115569"/>
                  </a:lnTo>
                  <a:lnTo>
                    <a:pt x="3329332" y="118893"/>
                  </a:lnTo>
                  <a:lnTo>
                    <a:pt x="3339151" y="119674"/>
                  </a:lnTo>
                  <a:lnTo>
                    <a:pt x="3348062" y="119202"/>
                  </a:lnTo>
                  <a:lnTo>
                    <a:pt x="3354220" y="118762"/>
                  </a:lnTo>
                  <a:lnTo>
                    <a:pt x="3383807" y="121793"/>
                  </a:lnTo>
                  <a:lnTo>
                    <a:pt x="3409502" y="104260"/>
                  </a:lnTo>
                  <a:lnTo>
                    <a:pt x="3417798" y="105307"/>
                  </a:lnTo>
                  <a:lnTo>
                    <a:pt x="3428546" y="104731"/>
                  </a:lnTo>
                  <a:lnTo>
                    <a:pt x="3437888" y="104996"/>
                  </a:lnTo>
                  <a:lnTo>
                    <a:pt x="3441966" y="108564"/>
                  </a:lnTo>
                  <a:lnTo>
                    <a:pt x="3451376" y="107017"/>
                  </a:lnTo>
                  <a:lnTo>
                    <a:pt x="3455931" y="103244"/>
                  </a:lnTo>
                  <a:lnTo>
                    <a:pt x="3454716" y="108652"/>
                  </a:lnTo>
                  <a:lnTo>
                    <a:pt x="3460831" y="108179"/>
                  </a:lnTo>
                  <a:lnTo>
                    <a:pt x="3506451" y="101660"/>
                  </a:lnTo>
                  <a:lnTo>
                    <a:pt x="3508105" y="100488"/>
                  </a:lnTo>
                  <a:lnTo>
                    <a:pt x="3510363" y="100098"/>
                  </a:lnTo>
                  <a:lnTo>
                    <a:pt x="3534572" y="93733"/>
                  </a:lnTo>
                  <a:lnTo>
                    <a:pt x="3557901" y="94272"/>
                  </a:lnTo>
                  <a:lnTo>
                    <a:pt x="3580120" y="92230"/>
                  </a:lnTo>
                  <a:lnTo>
                    <a:pt x="3602452" y="89225"/>
                  </a:lnTo>
                  <a:lnTo>
                    <a:pt x="3626122" y="86873"/>
                  </a:lnTo>
                  <a:lnTo>
                    <a:pt x="3641709" y="87126"/>
                  </a:lnTo>
                  <a:lnTo>
                    <a:pt x="3659007" y="79230"/>
                  </a:lnTo>
                  <a:lnTo>
                    <a:pt x="3673819" y="68031"/>
                  </a:lnTo>
                  <a:lnTo>
                    <a:pt x="3681947" y="58375"/>
                  </a:lnTo>
                  <a:lnTo>
                    <a:pt x="3703880" y="57386"/>
                  </a:lnTo>
                  <a:lnTo>
                    <a:pt x="3726979" y="58531"/>
                  </a:lnTo>
                  <a:lnTo>
                    <a:pt x="3750879" y="59594"/>
                  </a:lnTo>
                  <a:lnTo>
                    <a:pt x="3775212" y="58363"/>
                  </a:lnTo>
                  <a:lnTo>
                    <a:pt x="3895637" y="43688"/>
                  </a:lnTo>
                  <a:lnTo>
                    <a:pt x="3947268" y="40120"/>
                  </a:lnTo>
                  <a:lnTo>
                    <a:pt x="3995676" y="37882"/>
                  </a:lnTo>
                  <a:lnTo>
                    <a:pt x="4043426" y="36798"/>
                  </a:lnTo>
                  <a:lnTo>
                    <a:pt x="4093081" y="36687"/>
                  </a:lnTo>
                  <a:lnTo>
                    <a:pt x="4147082" y="36836"/>
                  </a:lnTo>
                  <a:lnTo>
                    <a:pt x="4203476" y="37561"/>
                  </a:lnTo>
                  <a:lnTo>
                    <a:pt x="4258237" y="40235"/>
                  </a:lnTo>
                  <a:lnTo>
                    <a:pt x="4307342" y="46227"/>
                  </a:lnTo>
                  <a:lnTo>
                    <a:pt x="4366730" y="49549"/>
                  </a:lnTo>
                  <a:lnTo>
                    <a:pt x="4374306" y="49801"/>
                  </a:lnTo>
                  <a:lnTo>
                    <a:pt x="4392888" y="48213"/>
                  </a:lnTo>
                  <a:lnTo>
                    <a:pt x="4411130" y="49497"/>
                  </a:lnTo>
                  <a:lnTo>
                    <a:pt x="4428463" y="51032"/>
                  </a:lnTo>
                  <a:lnTo>
                    <a:pt x="4444319" y="50194"/>
                  </a:lnTo>
                  <a:lnTo>
                    <a:pt x="4449843" y="49961"/>
                  </a:lnTo>
                  <a:lnTo>
                    <a:pt x="4454589" y="50187"/>
                  </a:lnTo>
                  <a:lnTo>
                    <a:pt x="4458827" y="50697"/>
                  </a:lnTo>
                  <a:lnTo>
                    <a:pt x="4469719" y="52795"/>
                  </a:lnTo>
                  <a:lnTo>
                    <a:pt x="4470867" y="54735"/>
                  </a:lnTo>
                  <a:lnTo>
                    <a:pt x="4478594" y="55279"/>
                  </a:lnTo>
                  <a:lnTo>
                    <a:pt x="4480316" y="55771"/>
                  </a:lnTo>
                  <a:lnTo>
                    <a:pt x="4487905" y="55557"/>
                  </a:lnTo>
                  <a:lnTo>
                    <a:pt x="4498660" y="55176"/>
                  </a:lnTo>
                  <a:lnTo>
                    <a:pt x="4510305" y="54872"/>
                  </a:lnTo>
                  <a:lnTo>
                    <a:pt x="4520562" y="54891"/>
                  </a:lnTo>
                  <a:lnTo>
                    <a:pt x="4531796" y="55046"/>
                  </a:lnTo>
                  <a:lnTo>
                    <a:pt x="4537346" y="53968"/>
                  </a:lnTo>
                  <a:lnTo>
                    <a:pt x="4542052" y="54097"/>
                  </a:lnTo>
                  <a:lnTo>
                    <a:pt x="4550754" y="57874"/>
                  </a:lnTo>
                  <a:lnTo>
                    <a:pt x="4576824" y="58176"/>
                  </a:lnTo>
                  <a:lnTo>
                    <a:pt x="4597654" y="60496"/>
                  </a:lnTo>
                  <a:lnTo>
                    <a:pt x="4618079" y="62053"/>
                  </a:lnTo>
                  <a:lnTo>
                    <a:pt x="4642937" y="60063"/>
                  </a:lnTo>
                  <a:lnTo>
                    <a:pt x="4666547" y="61884"/>
                  </a:lnTo>
                  <a:lnTo>
                    <a:pt x="4686484" y="66635"/>
                  </a:lnTo>
                  <a:lnTo>
                    <a:pt x="4702300" y="71423"/>
                  </a:lnTo>
                  <a:lnTo>
                    <a:pt x="4713550" y="73358"/>
                  </a:lnTo>
                  <a:lnTo>
                    <a:pt x="4738509" y="71474"/>
                  </a:lnTo>
                  <a:lnTo>
                    <a:pt x="4765617" y="66513"/>
                  </a:lnTo>
                  <a:lnTo>
                    <a:pt x="4793845" y="61331"/>
                  </a:lnTo>
                  <a:lnTo>
                    <a:pt x="4822164" y="58786"/>
                  </a:lnTo>
                  <a:lnTo>
                    <a:pt x="4846048" y="59305"/>
                  </a:lnTo>
                  <a:lnTo>
                    <a:pt x="4869330" y="59030"/>
                  </a:lnTo>
                  <a:lnTo>
                    <a:pt x="4891590" y="59678"/>
                  </a:lnTo>
                  <a:lnTo>
                    <a:pt x="4912409" y="62962"/>
                  </a:lnTo>
                  <a:lnTo>
                    <a:pt x="4915100" y="61890"/>
                  </a:lnTo>
                  <a:lnTo>
                    <a:pt x="4918123" y="61092"/>
                  </a:lnTo>
                  <a:lnTo>
                    <a:pt x="4921362" y="60490"/>
                  </a:lnTo>
                  <a:lnTo>
                    <a:pt x="4931056" y="59262"/>
                  </a:lnTo>
                  <a:lnTo>
                    <a:pt x="4943042" y="59537"/>
                  </a:lnTo>
                  <a:lnTo>
                    <a:pt x="4945669" y="58596"/>
                  </a:lnTo>
                  <a:lnTo>
                    <a:pt x="4968339" y="56858"/>
                  </a:lnTo>
                  <a:lnTo>
                    <a:pt x="4970976" y="57331"/>
                  </a:lnTo>
                  <a:lnTo>
                    <a:pt x="4993464" y="56342"/>
                  </a:lnTo>
                  <a:lnTo>
                    <a:pt x="4993685" y="56680"/>
                  </a:lnTo>
                  <a:lnTo>
                    <a:pt x="4994693" y="57412"/>
                  </a:lnTo>
                  <a:lnTo>
                    <a:pt x="4996405" y="57910"/>
                  </a:lnTo>
                  <a:lnTo>
                    <a:pt x="4999635" y="57932"/>
                  </a:lnTo>
                  <a:lnTo>
                    <a:pt x="4997386" y="60390"/>
                  </a:lnTo>
                  <a:lnTo>
                    <a:pt x="4999296" y="60789"/>
                  </a:lnTo>
                  <a:lnTo>
                    <a:pt x="5004269" y="60159"/>
                  </a:lnTo>
                  <a:lnTo>
                    <a:pt x="5011209" y="59527"/>
                  </a:lnTo>
                  <a:lnTo>
                    <a:pt x="5060231" y="66553"/>
                  </a:lnTo>
                  <a:lnTo>
                    <a:pt x="5064910" y="66544"/>
                  </a:lnTo>
                  <a:lnTo>
                    <a:pt x="5065971" y="66789"/>
                  </a:lnTo>
                  <a:lnTo>
                    <a:pt x="5067497" y="66849"/>
                  </a:lnTo>
                  <a:lnTo>
                    <a:pt x="5069891" y="66770"/>
                  </a:lnTo>
                  <a:lnTo>
                    <a:pt x="5103870" y="70514"/>
                  </a:lnTo>
                  <a:lnTo>
                    <a:pt x="5113163" y="69610"/>
                  </a:lnTo>
                  <a:lnTo>
                    <a:pt x="5120674" y="70380"/>
                  </a:lnTo>
                  <a:lnTo>
                    <a:pt x="5129163" y="71944"/>
                  </a:lnTo>
                  <a:lnTo>
                    <a:pt x="5141390" y="73418"/>
                  </a:lnTo>
                  <a:lnTo>
                    <a:pt x="5149908" y="70845"/>
                  </a:lnTo>
                  <a:lnTo>
                    <a:pt x="5156616" y="71798"/>
                  </a:lnTo>
                  <a:lnTo>
                    <a:pt x="5163119" y="73868"/>
                  </a:lnTo>
                  <a:lnTo>
                    <a:pt x="5177564" y="73677"/>
                  </a:lnTo>
                  <a:lnTo>
                    <a:pt x="5191870" y="74429"/>
                  </a:lnTo>
                  <a:lnTo>
                    <a:pt x="5206615" y="75540"/>
                  </a:lnTo>
                  <a:lnTo>
                    <a:pt x="5222374" y="76427"/>
                  </a:lnTo>
                  <a:lnTo>
                    <a:pt x="5238430" y="75481"/>
                  </a:lnTo>
                  <a:lnTo>
                    <a:pt x="5252188" y="76678"/>
                  </a:lnTo>
                  <a:lnTo>
                    <a:pt x="5265857" y="78644"/>
                  </a:lnTo>
                  <a:lnTo>
                    <a:pt x="5281650" y="80004"/>
                  </a:lnTo>
                  <a:lnTo>
                    <a:pt x="5293118" y="78411"/>
                  </a:lnTo>
                  <a:lnTo>
                    <a:pt x="5299146" y="80695"/>
                  </a:lnTo>
                  <a:lnTo>
                    <a:pt x="5303546" y="84494"/>
                  </a:lnTo>
                  <a:lnTo>
                    <a:pt x="5310131" y="87448"/>
                  </a:lnTo>
                  <a:lnTo>
                    <a:pt x="5322431" y="86839"/>
                  </a:lnTo>
                  <a:lnTo>
                    <a:pt x="5325724" y="86293"/>
                  </a:lnTo>
                  <a:lnTo>
                    <a:pt x="5328015" y="86005"/>
                  </a:lnTo>
                  <a:lnTo>
                    <a:pt x="5329563" y="85925"/>
                  </a:lnTo>
                  <a:lnTo>
                    <a:pt x="5330666" y="85994"/>
                  </a:lnTo>
                  <a:lnTo>
                    <a:pt x="5335398" y="85635"/>
                  </a:lnTo>
                  <a:lnTo>
                    <a:pt x="5343107" y="84743"/>
                  </a:lnTo>
                  <a:lnTo>
                    <a:pt x="5350566" y="83714"/>
                  </a:lnTo>
                  <a:lnTo>
                    <a:pt x="5357637" y="82601"/>
                  </a:lnTo>
                  <a:lnTo>
                    <a:pt x="5365732" y="83897"/>
                  </a:lnTo>
                  <a:lnTo>
                    <a:pt x="5376511" y="83642"/>
                  </a:lnTo>
                  <a:lnTo>
                    <a:pt x="5385765" y="84185"/>
                  </a:lnTo>
                  <a:lnTo>
                    <a:pt x="5389284" y="87877"/>
                  </a:lnTo>
                  <a:lnTo>
                    <a:pt x="5398879" y="86611"/>
                  </a:lnTo>
                  <a:lnTo>
                    <a:pt x="5403979" y="82971"/>
                  </a:lnTo>
                  <a:lnTo>
                    <a:pt x="5401956" y="88347"/>
                  </a:lnTo>
                  <a:lnTo>
                    <a:pt x="5405149" y="88079"/>
                  </a:lnTo>
                  <a:lnTo>
                    <a:pt x="5407235" y="88395"/>
                  </a:lnTo>
                  <a:lnTo>
                    <a:pt x="5408819" y="88997"/>
                  </a:lnTo>
                  <a:lnTo>
                    <a:pt x="5409310" y="89295"/>
                  </a:lnTo>
                  <a:lnTo>
                    <a:pt x="5447299" y="83872"/>
                  </a:lnTo>
                  <a:lnTo>
                    <a:pt x="5454478" y="82894"/>
                  </a:lnTo>
                  <a:lnTo>
                    <a:pt x="5467002" y="80756"/>
                  </a:lnTo>
                  <a:lnTo>
                    <a:pt x="5468309" y="80959"/>
                  </a:lnTo>
                  <a:lnTo>
                    <a:pt x="5476846" y="78934"/>
                  </a:lnTo>
                  <a:lnTo>
                    <a:pt x="5479544" y="78074"/>
                  </a:lnTo>
                  <a:lnTo>
                    <a:pt x="5481869" y="77052"/>
                  </a:lnTo>
                  <a:lnTo>
                    <a:pt x="5483649" y="75800"/>
                  </a:lnTo>
                  <a:lnTo>
                    <a:pt x="5506777" y="77037"/>
                  </a:lnTo>
                  <a:lnTo>
                    <a:pt x="5529188" y="75656"/>
                  </a:lnTo>
                  <a:lnTo>
                    <a:pt x="5551858" y="73315"/>
                  </a:lnTo>
                  <a:lnTo>
                    <a:pt x="5575761" y="71668"/>
                  </a:lnTo>
                  <a:lnTo>
                    <a:pt x="5605503" y="67902"/>
                  </a:lnTo>
                  <a:lnTo>
                    <a:pt x="5638288" y="62892"/>
                  </a:lnTo>
                  <a:lnTo>
                    <a:pt x="5671441" y="57775"/>
                  </a:lnTo>
                  <a:lnTo>
                    <a:pt x="5702291" y="53690"/>
                  </a:lnTo>
                  <a:lnTo>
                    <a:pt x="5806222" y="46147"/>
                  </a:lnTo>
                  <a:lnTo>
                    <a:pt x="5823636" y="49260"/>
                  </a:lnTo>
                  <a:lnTo>
                    <a:pt x="5841134" y="49686"/>
                  </a:lnTo>
                  <a:lnTo>
                    <a:pt x="5858485" y="48897"/>
                  </a:lnTo>
                  <a:lnTo>
                    <a:pt x="5875458" y="48367"/>
                  </a:lnTo>
                  <a:lnTo>
                    <a:pt x="5876482" y="45703"/>
                  </a:lnTo>
                  <a:lnTo>
                    <a:pt x="5886248" y="45958"/>
                  </a:lnTo>
                  <a:lnTo>
                    <a:pt x="5897320" y="45953"/>
                  </a:lnTo>
                  <a:lnTo>
                    <a:pt x="5902262" y="42512"/>
                  </a:lnTo>
                  <a:lnTo>
                    <a:pt x="5906341" y="42797"/>
                  </a:lnTo>
                  <a:lnTo>
                    <a:pt x="5910319" y="43335"/>
                  </a:lnTo>
                  <a:lnTo>
                    <a:pt x="5914316" y="43936"/>
                  </a:lnTo>
                  <a:lnTo>
                    <a:pt x="5916411" y="44247"/>
                  </a:lnTo>
                  <a:lnTo>
                    <a:pt x="5924447" y="44069"/>
                  </a:lnTo>
                  <a:lnTo>
                    <a:pt x="5927148" y="45796"/>
                  </a:lnTo>
                  <a:lnTo>
                    <a:pt x="5939553" y="46802"/>
                  </a:lnTo>
                  <a:lnTo>
                    <a:pt x="5944132" y="46904"/>
                  </a:lnTo>
                  <a:lnTo>
                    <a:pt x="5948982" y="46693"/>
                  </a:lnTo>
                  <a:lnTo>
                    <a:pt x="5954225" y="45979"/>
                  </a:lnTo>
                  <a:lnTo>
                    <a:pt x="5969137" y="43771"/>
                  </a:lnTo>
                  <a:lnTo>
                    <a:pt x="5987422" y="43668"/>
                  </a:lnTo>
                  <a:lnTo>
                    <a:pt x="6006397" y="43248"/>
                  </a:lnTo>
                  <a:lnTo>
                    <a:pt x="6023382" y="40087"/>
                  </a:lnTo>
                  <a:lnTo>
                    <a:pt x="6029370" y="37963"/>
                  </a:lnTo>
                  <a:lnTo>
                    <a:pt x="6035396" y="35371"/>
                  </a:lnTo>
                  <a:lnTo>
                    <a:pt x="6041223" y="33510"/>
                  </a:lnTo>
                  <a:lnTo>
                    <a:pt x="6046613" y="33576"/>
                  </a:lnTo>
                  <a:lnTo>
                    <a:pt x="6067215" y="34525"/>
                  </a:lnTo>
                  <a:lnTo>
                    <a:pt x="6094588" y="36655"/>
                  </a:lnTo>
                  <a:lnTo>
                    <a:pt x="6122321" y="38843"/>
                  </a:lnTo>
                  <a:lnTo>
                    <a:pt x="6143998" y="39969"/>
                  </a:lnTo>
                  <a:lnTo>
                    <a:pt x="6152293" y="38328"/>
                  </a:lnTo>
                  <a:lnTo>
                    <a:pt x="6164040" y="38708"/>
                  </a:lnTo>
                  <a:lnTo>
                    <a:pt x="6179057" y="39592"/>
                  </a:lnTo>
                  <a:lnTo>
                    <a:pt x="6197165" y="39460"/>
                  </a:lnTo>
                  <a:lnTo>
                    <a:pt x="6210795" y="34419"/>
                  </a:lnTo>
                  <a:lnTo>
                    <a:pt x="6226667" y="28494"/>
                  </a:lnTo>
                  <a:lnTo>
                    <a:pt x="6242635" y="22787"/>
                  </a:lnTo>
                  <a:lnTo>
                    <a:pt x="6256554" y="18396"/>
                  </a:lnTo>
                  <a:lnTo>
                    <a:pt x="6265876" y="15409"/>
                  </a:lnTo>
                  <a:lnTo>
                    <a:pt x="6272404" y="13306"/>
                  </a:lnTo>
                  <a:lnTo>
                    <a:pt x="6280519" y="12286"/>
                  </a:lnTo>
                  <a:lnTo>
                    <a:pt x="6294604" y="12544"/>
                  </a:lnTo>
                  <a:lnTo>
                    <a:pt x="6316064" y="8134"/>
                  </a:lnTo>
                  <a:lnTo>
                    <a:pt x="6335440" y="7656"/>
                  </a:lnTo>
                  <a:lnTo>
                    <a:pt x="6354317" y="8322"/>
                  </a:lnTo>
                  <a:lnTo>
                    <a:pt x="6374278" y="7342"/>
                  </a:lnTo>
                  <a:lnTo>
                    <a:pt x="6389428" y="6192"/>
                  </a:lnTo>
                  <a:lnTo>
                    <a:pt x="6394380" y="6147"/>
                  </a:lnTo>
                  <a:lnTo>
                    <a:pt x="6400433" y="4864"/>
                  </a:lnTo>
                  <a:lnTo>
                    <a:pt x="6418884" y="0"/>
                  </a:lnTo>
                  <a:lnTo>
                    <a:pt x="6424735" y="1747"/>
                  </a:lnTo>
                  <a:lnTo>
                    <a:pt x="6432977" y="2920"/>
                  </a:lnTo>
                  <a:lnTo>
                    <a:pt x="6441738" y="3228"/>
                  </a:lnTo>
                  <a:lnTo>
                    <a:pt x="6449151" y="2381"/>
                  </a:lnTo>
                  <a:lnTo>
                    <a:pt x="6462876" y="4785"/>
                  </a:lnTo>
                  <a:lnTo>
                    <a:pt x="6477856" y="9459"/>
                  </a:lnTo>
                  <a:lnTo>
                    <a:pt x="6492394" y="13969"/>
                  </a:lnTo>
                  <a:lnTo>
                    <a:pt x="6504793" y="15880"/>
                  </a:lnTo>
                  <a:lnTo>
                    <a:pt x="6508679" y="15233"/>
                  </a:lnTo>
                  <a:lnTo>
                    <a:pt x="6506744" y="13827"/>
                  </a:lnTo>
                  <a:lnTo>
                    <a:pt x="6504974" y="12215"/>
                  </a:lnTo>
                  <a:lnTo>
                    <a:pt x="6509353" y="10946"/>
                  </a:lnTo>
                  <a:lnTo>
                    <a:pt x="6518164" y="9509"/>
                  </a:lnTo>
                  <a:lnTo>
                    <a:pt x="6523544" y="7719"/>
                  </a:lnTo>
                  <a:lnTo>
                    <a:pt x="6528829" y="7639"/>
                  </a:lnTo>
                  <a:lnTo>
                    <a:pt x="6537355" y="11328"/>
                  </a:lnTo>
                  <a:lnTo>
                    <a:pt x="6547297" y="10001"/>
                  </a:lnTo>
                  <a:lnTo>
                    <a:pt x="6555904" y="10406"/>
                  </a:lnTo>
                  <a:lnTo>
                    <a:pt x="6565895" y="11545"/>
                  </a:lnTo>
                  <a:lnTo>
                    <a:pt x="6579990" y="12422"/>
                  </a:lnTo>
                  <a:lnTo>
                    <a:pt x="6588439" y="9488"/>
                  </a:lnTo>
                  <a:lnTo>
                    <a:pt x="6596226" y="10111"/>
                  </a:lnTo>
                  <a:lnTo>
                    <a:pt x="6604213" y="11843"/>
                  </a:lnTo>
                  <a:lnTo>
                    <a:pt x="6620130" y="10975"/>
                  </a:lnTo>
                  <a:lnTo>
                    <a:pt x="6636252" y="11043"/>
                  </a:lnTo>
                  <a:lnTo>
                    <a:pt x="6652994" y="11443"/>
                  </a:lnTo>
                  <a:lnTo>
                    <a:pt x="6670776" y="11574"/>
                  </a:lnTo>
                  <a:lnTo>
                    <a:pt x="6688190" y="9889"/>
                  </a:lnTo>
                  <a:lnTo>
                    <a:pt x="6703874" y="10420"/>
                  </a:lnTo>
                  <a:lnTo>
                    <a:pt x="6719752" y="11712"/>
                  </a:lnTo>
                  <a:lnTo>
                    <a:pt x="6737750" y="12308"/>
                  </a:lnTo>
                  <a:lnTo>
                    <a:pt x="6752843" y="13374"/>
                  </a:lnTo>
                  <a:lnTo>
                    <a:pt x="6769586" y="14893"/>
                  </a:lnTo>
                  <a:lnTo>
                    <a:pt x="6786434" y="16575"/>
                  </a:lnTo>
                  <a:lnTo>
                    <a:pt x="6801844" y="18130"/>
                  </a:lnTo>
                  <a:lnTo>
                    <a:pt x="6810375" y="18881"/>
                  </a:lnTo>
                  <a:lnTo>
                    <a:pt x="6810375" y="648585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1766550" cy="2061845"/>
          </a:xfrm>
          <a:custGeom>
            <a:avLst/>
            <a:gdLst/>
            <a:ahLst/>
            <a:cxnLst/>
            <a:rect l="l" t="t" r="r" b="b"/>
            <a:pathLst>
              <a:path w="11766550" h="2061845">
                <a:moveTo>
                  <a:pt x="2392218" y="2061836"/>
                </a:moveTo>
                <a:lnTo>
                  <a:pt x="2362417" y="2055837"/>
                </a:lnTo>
                <a:lnTo>
                  <a:pt x="2331736" y="2052631"/>
                </a:lnTo>
                <a:lnTo>
                  <a:pt x="2300783" y="2050597"/>
                </a:lnTo>
                <a:lnTo>
                  <a:pt x="2270170" y="2048109"/>
                </a:lnTo>
                <a:lnTo>
                  <a:pt x="2254041" y="2047752"/>
                </a:lnTo>
                <a:lnTo>
                  <a:pt x="2243308" y="2049825"/>
                </a:lnTo>
                <a:lnTo>
                  <a:pt x="2233876" y="2052093"/>
                </a:lnTo>
                <a:lnTo>
                  <a:pt x="2221652" y="2052320"/>
                </a:lnTo>
                <a:lnTo>
                  <a:pt x="2206832" y="2049710"/>
                </a:lnTo>
                <a:lnTo>
                  <a:pt x="2191169" y="2045522"/>
                </a:lnTo>
                <a:lnTo>
                  <a:pt x="2172910" y="2040602"/>
                </a:lnTo>
                <a:lnTo>
                  <a:pt x="2150300" y="2035795"/>
                </a:lnTo>
                <a:lnTo>
                  <a:pt x="2120118" y="2041260"/>
                </a:lnTo>
                <a:lnTo>
                  <a:pt x="2095557" y="2034155"/>
                </a:lnTo>
                <a:lnTo>
                  <a:pt x="2067722" y="2020807"/>
                </a:lnTo>
                <a:lnTo>
                  <a:pt x="2027716" y="2007543"/>
                </a:lnTo>
                <a:lnTo>
                  <a:pt x="2008068" y="2016606"/>
                </a:lnTo>
                <a:lnTo>
                  <a:pt x="1990021" y="2017336"/>
                </a:lnTo>
                <a:lnTo>
                  <a:pt x="1973107" y="2011445"/>
                </a:lnTo>
                <a:lnTo>
                  <a:pt x="1956861" y="2000641"/>
                </a:lnTo>
                <a:lnTo>
                  <a:pt x="1909809" y="1999811"/>
                </a:lnTo>
                <a:lnTo>
                  <a:pt x="1863108" y="1991765"/>
                </a:lnTo>
                <a:lnTo>
                  <a:pt x="1814939" y="1980893"/>
                </a:lnTo>
                <a:lnTo>
                  <a:pt x="1763487" y="1971583"/>
                </a:lnTo>
                <a:lnTo>
                  <a:pt x="1711269" y="1976287"/>
                </a:lnTo>
                <a:lnTo>
                  <a:pt x="1666306" y="1964914"/>
                </a:lnTo>
                <a:lnTo>
                  <a:pt x="1621544" y="1947657"/>
                </a:lnTo>
                <a:lnTo>
                  <a:pt x="1569931" y="1934707"/>
                </a:lnTo>
                <a:lnTo>
                  <a:pt x="1552670" y="1933423"/>
                </a:lnTo>
                <a:lnTo>
                  <a:pt x="1539351" y="1923913"/>
                </a:lnTo>
                <a:lnTo>
                  <a:pt x="1519615" y="1913531"/>
                </a:lnTo>
                <a:lnTo>
                  <a:pt x="1483103" y="1909628"/>
                </a:lnTo>
                <a:lnTo>
                  <a:pt x="1435084" y="1893290"/>
                </a:lnTo>
                <a:lnTo>
                  <a:pt x="1402249" y="1877960"/>
                </a:lnTo>
                <a:lnTo>
                  <a:pt x="1375690" y="1866425"/>
                </a:lnTo>
                <a:lnTo>
                  <a:pt x="1346498" y="1861476"/>
                </a:lnTo>
                <a:lnTo>
                  <a:pt x="1330391" y="1865633"/>
                </a:lnTo>
                <a:lnTo>
                  <a:pt x="1304110" y="1867061"/>
                </a:lnTo>
                <a:lnTo>
                  <a:pt x="1279971" y="1865276"/>
                </a:lnTo>
                <a:lnTo>
                  <a:pt x="1270291" y="1859796"/>
                </a:lnTo>
                <a:lnTo>
                  <a:pt x="1259016" y="1864146"/>
                </a:lnTo>
                <a:lnTo>
                  <a:pt x="1244097" y="1869680"/>
                </a:lnTo>
                <a:lnTo>
                  <a:pt x="1230709" y="1871650"/>
                </a:lnTo>
                <a:lnTo>
                  <a:pt x="1224031" y="1865305"/>
                </a:lnTo>
                <a:lnTo>
                  <a:pt x="1186927" y="1860935"/>
                </a:lnTo>
                <a:lnTo>
                  <a:pt x="1152004" y="1855643"/>
                </a:lnTo>
                <a:lnTo>
                  <a:pt x="1118033" y="1854432"/>
                </a:lnTo>
                <a:lnTo>
                  <a:pt x="1083787" y="1862309"/>
                </a:lnTo>
                <a:lnTo>
                  <a:pt x="1063665" y="1862286"/>
                </a:lnTo>
                <a:lnTo>
                  <a:pt x="1041214" y="1868605"/>
                </a:lnTo>
                <a:lnTo>
                  <a:pt x="1010563" y="1877677"/>
                </a:lnTo>
                <a:lnTo>
                  <a:pt x="965845" y="1885915"/>
                </a:lnTo>
                <a:lnTo>
                  <a:pt x="933007" y="1887843"/>
                </a:lnTo>
                <a:lnTo>
                  <a:pt x="906835" y="1891614"/>
                </a:lnTo>
                <a:lnTo>
                  <a:pt x="878091" y="1891406"/>
                </a:lnTo>
                <a:lnTo>
                  <a:pt x="837538" y="1881396"/>
                </a:lnTo>
                <a:lnTo>
                  <a:pt x="809191" y="1876962"/>
                </a:lnTo>
                <a:lnTo>
                  <a:pt x="780797" y="1872239"/>
                </a:lnTo>
                <a:lnTo>
                  <a:pt x="754345" y="1870918"/>
                </a:lnTo>
                <a:lnTo>
                  <a:pt x="731823" y="1876688"/>
                </a:lnTo>
                <a:lnTo>
                  <a:pt x="701696" y="1876158"/>
                </a:lnTo>
                <a:lnTo>
                  <a:pt x="658301" y="1880747"/>
                </a:lnTo>
                <a:lnTo>
                  <a:pt x="611818" y="1886055"/>
                </a:lnTo>
                <a:lnTo>
                  <a:pt x="572429" y="1887683"/>
                </a:lnTo>
                <a:lnTo>
                  <a:pt x="519283" y="1884383"/>
                </a:lnTo>
                <a:lnTo>
                  <a:pt x="470173" y="1890404"/>
                </a:lnTo>
                <a:lnTo>
                  <a:pt x="427489" y="1900185"/>
                </a:lnTo>
                <a:lnTo>
                  <a:pt x="393622" y="1908164"/>
                </a:lnTo>
                <a:lnTo>
                  <a:pt x="360786" y="1902894"/>
                </a:lnTo>
                <a:lnTo>
                  <a:pt x="334754" y="1897056"/>
                </a:lnTo>
                <a:lnTo>
                  <a:pt x="309463" y="1893525"/>
                </a:lnTo>
                <a:lnTo>
                  <a:pt x="278847" y="1895177"/>
                </a:lnTo>
                <a:lnTo>
                  <a:pt x="239224" y="1908196"/>
                </a:lnTo>
                <a:lnTo>
                  <a:pt x="199072" y="1917642"/>
                </a:lnTo>
                <a:lnTo>
                  <a:pt x="156904" y="1929502"/>
                </a:lnTo>
                <a:lnTo>
                  <a:pt x="111233" y="1949764"/>
                </a:lnTo>
                <a:lnTo>
                  <a:pt x="91234" y="1963637"/>
                </a:lnTo>
                <a:lnTo>
                  <a:pt x="64019" y="1957541"/>
                </a:lnTo>
                <a:lnTo>
                  <a:pt x="39541" y="1952193"/>
                </a:lnTo>
                <a:lnTo>
                  <a:pt x="27749" y="1968312"/>
                </a:lnTo>
                <a:lnTo>
                  <a:pt x="22279" y="1963470"/>
                </a:lnTo>
                <a:lnTo>
                  <a:pt x="16230" y="1960217"/>
                </a:lnTo>
                <a:lnTo>
                  <a:pt x="9650" y="1958372"/>
                </a:lnTo>
                <a:lnTo>
                  <a:pt x="2589" y="1957752"/>
                </a:lnTo>
                <a:lnTo>
                  <a:pt x="0" y="1958246"/>
                </a:lnTo>
                <a:lnTo>
                  <a:pt x="0" y="0"/>
                </a:lnTo>
                <a:lnTo>
                  <a:pt x="11766175" y="0"/>
                </a:lnTo>
                <a:lnTo>
                  <a:pt x="11727524" y="32768"/>
                </a:lnTo>
                <a:lnTo>
                  <a:pt x="11720783" y="39513"/>
                </a:lnTo>
                <a:lnTo>
                  <a:pt x="11709160" y="53942"/>
                </a:lnTo>
                <a:lnTo>
                  <a:pt x="11696697" y="66454"/>
                </a:lnTo>
                <a:lnTo>
                  <a:pt x="11682310" y="73499"/>
                </a:lnTo>
                <a:lnTo>
                  <a:pt x="11664914" y="71525"/>
                </a:lnTo>
                <a:lnTo>
                  <a:pt x="11663595" y="81098"/>
                </a:lnTo>
                <a:lnTo>
                  <a:pt x="11649648" y="82853"/>
                </a:lnTo>
                <a:lnTo>
                  <a:pt x="11632719" y="84609"/>
                </a:lnTo>
                <a:lnTo>
                  <a:pt x="11622452" y="94182"/>
                </a:lnTo>
                <a:lnTo>
                  <a:pt x="11618719" y="103978"/>
                </a:lnTo>
                <a:lnTo>
                  <a:pt x="11611655" y="109065"/>
                </a:lnTo>
                <a:lnTo>
                  <a:pt x="11602856" y="112027"/>
                </a:lnTo>
                <a:lnTo>
                  <a:pt x="11593913" y="115448"/>
                </a:lnTo>
                <a:lnTo>
                  <a:pt x="11580206" y="127739"/>
                </a:lnTo>
                <a:lnTo>
                  <a:pt x="11555980" y="137457"/>
                </a:lnTo>
                <a:lnTo>
                  <a:pt x="11529387" y="143274"/>
                </a:lnTo>
                <a:lnTo>
                  <a:pt x="11508579" y="143865"/>
                </a:lnTo>
                <a:lnTo>
                  <a:pt x="11467865" y="143173"/>
                </a:lnTo>
                <a:lnTo>
                  <a:pt x="11430859" y="159867"/>
                </a:lnTo>
                <a:lnTo>
                  <a:pt x="11396024" y="177650"/>
                </a:lnTo>
                <a:lnTo>
                  <a:pt x="11361823" y="180224"/>
                </a:lnTo>
                <a:lnTo>
                  <a:pt x="11353316" y="181605"/>
                </a:lnTo>
                <a:lnTo>
                  <a:pt x="11311146" y="208433"/>
                </a:lnTo>
                <a:lnTo>
                  <a:pt x="11310750" y="220840"/>
                </a:lnTo>
                <a:lnTo>
                  <a:pt x="11295077" y="227909"/>
                </a:lnTo>
                <a:lnTo>
                  <a:pt x="11291967" y="231755"/>
                </a:lnTo>
                <a:lnTo>
                  <a:pt x="11275795" y="234127"/>
                </a:lnTo>
                <a:lnTo>
                  <a:pt x="11252791" y="237011"/>
                </a:lnTo>
                <a:lnTo>
                  <a:pt x="11227998" y="240802"/>
                </a:lnTo>
                <a:lnTo>
                  <a:pt x="11206458" y="245894"/>
                </a:lnTo>
                <a:lnTo>
                  <a:pt x="11183005" y="252288"/>
                </a:lnTo>
                <a:lnTo>
                  <a:pt x="11170215" y="248394"/>
                </a:lnTo>
                <a:lnTo>
                  <a:pt x="11160458" y="251466"/>
                </a:lnTo>
                <a:lnTo>
                  <a:pt x="11146103" y="278759"/>
                </a:lnTo>
                <a:lnTo>
                  <a:pt x="11102444" y="286882"/>
                </a:lnTo>
                <a:lnTo>
                  <a:pt x="11058702" y="301937"/>
                </a:lnTo>
                <a:lnTo>
                  <a:pt x="11014930" y="319376"/>
                </a:lnTo>
                <a:lnTo>
                  <a:pt x="10971181" y="334654"/>
                </a:lnTo>
                <a:lnTo>
                  <a:pt x="10927510" y="343224"/>
                </a:lnTo>
                <a:lnTo>
                  <a:pt x="10883970" y="340538"/>
                </a:lnTo>
                <a:lnTo>
                  <a:pt x="10878962" y="346355"/>
                </a:lnTo>
                <a:lnTo>
                  <a:pt x="10845840" y="346918"/>
                </a:lnTo>
                <a:lnTo>
                  <a:pt x="10804057" y="351843"/>
                </a:lnTo>
                <a:lnTo>
                  <a:pt x="10773064" y="370741"/>
                </a:lnTo>
                <a:lnTo>
                  <a:pt x="10731842" y="380874"/>
                </a:lnTo>
                <a:lnTo>
                  <a:pt x="10685189" y="392103"/>
                </a:lnTo>
                <a:lnTo>
                  <a:pt x="10633347" y="403956"/>
                </a:lnTo>
                <a:lnTo>
                  <a:pt x="10576556" y="415959"/>
                </a:lnTo>
                <a:lnTo>
                  <a:pt x="10521253" y="431090"/>
                </a:lnTo>
                <a:lnTo>
                  <a:pt x="10462258" y="448219"/>
                </a:lnTo>
                <a:lnTo>
                  <a:pt x="10408727" y="463848"/>
                </a:lnTo>
                <a:lnTo>
                  <a:pt x="10369816" y="474478"/>
                </a:lnTo>
                <a:lnTo>
                  <a:pt x="10348163" y="471678"/>
                </a:lnTo>
                <a:lnTo>
                  <a:pt x="10346245" y="474130"/>
                </a:lnTo>
                <a:lnTo>
                  <a:pt x="10336384" y="480689"/>
                </a:lnTo>
                <a:lnTo>
                  <a:pt x="10329214" y="481257"/>
                </a:lnTo>
                <a:lnTo>
                  <a:pt x="10323252" y="479176"/>
                </a:lnTo>
                <a:lnTo>
                  <a:pt x="10267291" y="475072"/>
                </a:lnTo>
                <a:lnTo>
                  <a:pt x="10262238" y="479242"/>
                </a:lnTo>
                <a:lnTo>
                  <a:pt x="10213941" y="484105"/>
                </a:lnTo>
                <a:lnTo>
                  <a:pt x="10213902" y="484828"/>
                </a:lnTo>
                <a:lnTo>
                  <a:pt x="10202626" y="496813"/>
                </a:lnTo>
                <a:lnTo>
                  <a:pt x="10204975" y="514261"/>
                </a:lnTo>
                <a:lnTo>
                  <a:pt x="10190511" y="525392"/>
                </a:lnTo>
                <a:lnTo>
                  <a:pt x="10168535" y="531717"/>
                </a:lnTo>
                <a:lnTo>
                  <a:pt x="10148349" y="534751"/>
                </a:lnTo>
                <a:lnTo>
                  <a:pt x="10132481" y="545798"/>
                </a:lnTo>
                <a:lnTo>
                  <a:pt x="10115490" y="557630"/>
                </a:lnTo>
                <a:lnTo>
                  <a:pt x="10098899" y="569051"/>
                </a:lnTo>
                <a:lnTo>
                  <a:pt x="10084233" y="578866"/>
                </a:lnTo>
                <a:lnTo>
                  <a:pt x="10074389" y="581081"/>
                </a:lnTo>
                <a:lnTo>
                  <a:pt x="10074363" y="581254"/>
                </a:lnTo>
                <a:lnTo>
                  <a:pt x="10064156" y="584880"/>
                </a:lnTo>
                <a:lnTo>
                  <a:pt x="10037349" y="589419"/>
                </a:lnTo>
                <a:lnTo>
                  <a:pt x="10031541" y="594048"/>
                </a:lnTo>
                <a:lnTo>
                  <a:pt x="10016780" y="609457"/>
                </a:lnTo>
                <a:lnTo>
                  <a:pt x="9996633" y="624236"/>
                </a:lnTo>
                <a:lnTo>
                  <a:pt x="9978784" y="628507"/>
                </a:lnTo>
                <a:lnTo>
                  <a:pt x="9955342" y="643073"/>
                </a:lnTo>
                <a:lnTo>
                  <a:pt x="9933274" y="659980"/>
                </a:lnTo>
                <a:lnTo>
                  <a:pt x="9919543" y="671278"/>
                </a:lnTo>
                <a:lnTo>
                  <a:pt x="9829776" y="719240"/>
                </a:lnTo>
                <a:lnTo>
                  <a:pt x="9779693" y="763348"/>
                </a:lnTo>
                <a:lnTo>
                  <a:pt x="9736604" y="791443"/>
                </a:lnTo>
                <a:lnTo>
                  <a:pt x="9697511" y="810389"/>
                </a:lnTo>
                <a:lnTo>
                  <a:pt x="9659417" y="827047"/>
                </a:lnTo>
                <a:lnTo>
                  <a:pt x="9619325" y="848281"/>
                </a:lnTo>
                <a:lnTo>
                  <a:pt x="9572012" y="852932"/>
                </a:lnTo>
                <a:lnTo>
                  <a:pt x="9525854" y="858964"/>
                </a:lnTo>
                <a:lnTo>
                  <a:pt x="9480653" y="868671"/>
                </a:lnTo>
                <a:lnTo>
                  <a:pt x="9436212" y="884347"/>
                </a:lnTo>
                <a:lnTo>
                  <a:pt x="9405362" y="892383"/>
                </a:lnTo>
                <a:lnTo>
                  <a:pt x="9380514" y="899762"/>
                </a:lnTo>
                <a:lnTo>
                  <a:pt x="9361436" y="908477"/>
                </a:lnTo>
                <a:lnTo>
                  <a:pt x="9347894" y="920523"/>
                </a:lnTo>
                <a:lnTo>
                  <a:pt x="9295292" y="939800"/>
                </a:lnTo>
                <a:lnTo>
                  <a:pt x="9209240" y="967233"/>
                </a:lnTo>
                <a:lnTo>
                  <a:pt x="9209037" y="969142"/>
                </a:lnTo>
                <a:lnTo>
                  <a:pt x="9208832" y="971051"/>
                </a:lnTo>
                <a:lnTo>
                  <a:pt x="9208629" y="972960"/>
                </a:lnTo>
                <a:lnTo>
                  <a:pt x="9200339" y="981824"/>
                </a:lnTo>
                <a:lnTo>
                  <a:pt x="9172370" y="988456"/>
                </a:lnTo>
                <a:lnTo>
                  <a:pt x="9156876" y="1029698"/>
                </a:lnTo>
                <a:lnTo>
                  <a:pt x="9151174" y="1006276"/>
                </a:lnTo>
                <a:lnTo>
                  <a:pt x="9144475" y="1007725"/>
                </a:lnTo>
                <a:lnTo>
                  <a:pt x="9132587" y="1012420"/>
                </a:lnTo>
                <a:lnTo>
                  <a:pt x="9120560" y="1017972"/>
                </a:lnTo>
                <a:lnTo>
                  <a:pt x="9113442" y="1021992"/>
                </a:lnTo>
                <a:lnTo>
                  <a:pt x="9103745" y="1024511"/>
                </a:lnTo>
                <a:lnTo>
                  <a:pt x="9094519" y="1028863"/>
                </a:lnTo>
                <a:lnTo>
                  <a:pt x="9084823" y="1034005"/>
                </a:lnTo>
                <a:lnTo>
                  <a:pt x="9073715" y="1038895"/>
                </a:lnTo>
                <a:lnTo>
                  <a:pt x="9042381" y="1071240"/>
                </a:lnTo>
                <a:lnTo>
                  <a:pt x="9042073" y="1071066"/>
                </a:lnTo>
                <a:lnTo>
                  <a:pt x="9037235" y="1071610"/>
                </a:lnTo>
                <a:lnTo>
                  <a:pt x="9027998" y="1072532"/>
                </a:lnTo>
                <a:lnTo>
                  <a:pt x="9018566" y="1073875"/>
                </a:lnTo>
                <a:lnTo>
                  <a:pt x="9013144" y="1075681"/>
                </a:lnTo>
                <a:lnTo>
                  <a:pt x="8963794" y="1081220"/>
                </a:lnTo>
                <a:lnTo>
                  <a:pt x="8939548" y="1086756"/>
                </a:lnTo>
                <a:lnTo>
                  <a:pt x="8917214" y="1088416"/>
                </a:lnTo>
                <a:lnTo>
                  <a:pt x="8896071" y="1093191"/>
                </a:lnTo>
                <a:lnTo>
                  <a:pt x="8875400" y="1108076"/>
                </a:lnTo>
                <a:lnTo>
                  <a:pt x="8852011" y="1115472"/>
                </a:lnTo>
                <a:lnTo>
                  <a:pt x="8829646" y="1121271"/>
                </a:lnTo>
                <a:lnTo>
                  <a:pt x="8808503" y="1128194"/>
                </a:lnTo>
                <a:lnTo>
                  <a:pt x="8788778" y="1138962"/>
                </a:lnTo>
                <a:lnTo>
                  <a:pt x="8779688" y="1137196"/>
                </a:lnTo>
                <a:lnTo>
                  <a:pt x="8771385" y="1138151"/>
                </a:lnTo>
                <a:lnTo>
                  <a:pt x="8764046" y="1142829"/>
                </a:lnTo>
                <a:lnTo>
                  <a:pt x="8757849" y="1152233"/>
                </a:lnTo>
                <a:lnTo>
                  <a:pt x="8738356" y="1154842"/>
                </a:lnTo>
                <a:lnTo>
                  <a:pt x="8723901" y="1154509"/>
                </a:lnTo>
                <a:lnTo>
                  <a:pt x="8712160" y="1156652"/>
                </a:lnTo>
                <a:lnTo>
                  <a:pt x="8700806" y="1166687"/>
                </a:lnTo>
                <a:lnTo>
                  <a:pt x="8687941" y="1156261"/>
                </a:lnTo>
                <a:lnTo>
                  <a:pt x="8681040" y="1154960"/>
                </a:lnTo>
                <a:lnTo>
                  <a:pt x="8677194" y="1159752"/>
                </a:lnTo>
                <a:lnTo>
                  <a:pt x="8673491" y="1167603"/>
                </a:lnTo>
                <a:lnTo>
                  <a:pt x="8672500" y="1168624"/>
                </a:lnTo>
                <a:lnTo>
                  <a:pt x="8669397" y="1165534"/>
                </a:lnTo>
                <a:lnTo>
                  <a:pt x="8651751" y="1171925"/>
                </a:lnTo>
                <a:lnTo>
                  <a:pt x="8647239" y="1175345"/>
                </a:lnTo>
                <a:lnTo>
                  <a:pt x="8644051" y="1177320"/>
                </a:lnTo>
                <a:lnTo>
                  <a:pt x="8641831" y="1178137"/>
                </a:lnTo>
                <a:lnTo>
                  <a:pt x="8640180" y="1178157"/>
                </a:lnTo>
                <a:lnTo>
                  <a:pt x="8639934" y="1177899"/>
                </a:lnTo>
                <a:lnTo>
                  <a:pt x="8633460" y="1181174"/>
                </a:lnTo>
                <a:lnTo>
                  <a:pt x="8625462" y="1185982"/>
                </a:lnTo>
                <a:lnTo>
                  <a:pt x="8617646" y="1190965"/>
                </a:lnTo>
                <a:lnTo>
                  <a:pt x="8610029" y="1196099"/>
                </a:lnTo>
                <a:lnTo>
                  <a:pt x="8602624" y="1201357"/>
                </a:lnTo>
                <a:lnTo>
                  <a:pt x="8593681" y="1197643"/>
                </a:lnTo>
                <a:lnTo>
                  <a:pt x="8582334" y="1199930"/>
                </a:lnTo>
                <a:lnTo>
                  <a:pt x="8570628" y="1203259"/>
                </a:lnTo>
                <a:lnTo>
                  <a:pt x="8560609" y="1202669"/>
                </a:lnTo>
                <a:lnTo>
                  <a:pt x="8553865" y="1188208"/>
                </a:lnTo>
                <a:lnTo>
                  <a:pt x="8548734" y="1191527"/>
                </a:lnTo>
                <a:lnTo>
                  <a:pt x="8539024" y="1200489"/>
                </a:lnTo>
                <a:lnTo>
                  <a:pt x="8537509" y="1201705"/>
                </a:lnTo>
                <a:lnTo>
                  <a:pt x="8536411" y="1201885"/>
                </a:lnTo>
                <a:lnTo>
                  <a:pt x="8535688" y="1200224"/>
                </a:lnTo>
                <a:lnTo>
                  <a:pt x="8529070" y="1202293"/>
                </a:lnTo>
                <a:lnTo>
                  <a:pt x="8519812" y="1205363"/>
                </a:lnTo>
                <a:lnTo>
                  <a:pt x="8510358" y="1208326"/>
                </a:lnTo>
                <a:lnTo>
                  <a:pt x="8503153" y="1210072"/>
                </a:lnTo>
                <a:lnTo>
                  <a:pt x="8493568" y="1206365"/>
                </a:lnTo>
                <a:lnTo>
                  <a:pt x="8489333" y="1206314"/>
                </a:lnTo>
                <a:lnTo>
                  <a:pt x="8470792" y="1222418"/>
                </a:lnTo>
                <a:lnTo>
                  <a:pt x="8456327" y="1242479"/>
                </a:lnTo>
                <a:lnTo>
                  <a:pt x="8388894" y="1267840"/>
                </a:lnTo>
                <a:lnTo>
                  <a:pt x="8289730" y="1315258"/>
                </a:lnTo>
                <a:lnTo>
                  <a:pt x="8259073" y="1335354"/>
                </a:lnTo>
                <a:lnTo>
                  <a:pt x="8223543" y="1342570"/>
                </a:lnTo>
                <a:lnTo>
                  <a:pt x="8193566" y="1344124"/>
                </a:lnTo>
                <a:lnTo>
                  <a:pt x="8179570" y="1347230"/>
                </a:lnTo>
                <a:lnTo>
                  <a:pt x="8158866" y="1359913"/>
                </a:lnTo>
                <a:lnTo>
                  <a:pt x="8143139" y="1372889"/>
                </a:lnTo>
                <a:lnTo>
                  <a:pt x="8125201" y="1385587"/>
                </a:lnTo>
                <a:lnTo>
                  <a:pt x="8097867" y="1397436"/>
                </a:lnTo>
                <a:lnTo>
                  <a:pt x="8058213" y="1429925"/>
                </a:lnTo>
                <a:lnTo>
                  <a:pt x="8008386" y="1454075"/>
                </a:lnTo>
                <a:lnTo>
                  <a:pt x="7956692" y="1475467"/>
                </a:lnTo>
                <a:lnTo>
                  <a:pt x="7911436" y="1499686"/>
                </a:lnTo>
                <a:lnTo>
                  <a:pt x="7892903" y="1490704"/>
                </a:lnTo>
                <a:lnTo>
                  <a:pt x="7886149" y="1493451"/>
                </a:lnTo>
                <a:lnTo>
                  <a:pt x="7880286" y="1501582"/>
                </a:lnTo>
                <a:lnTo>
                  <a:pt x="7864427" y="1508751"/>
                </a:lnTo>
                <a:lnTo>
                  <a:pt x="7864417" y="1520958"/>
                </a:lnTo>
                <a:lnTo>
                  <a:pt x="7849993" y="1522732"/>
                </a:lnTo>
                <a:lnTo>
                  <a:pt x="7833803" y="1526053"/>
                </a:lnTo>
                <a:lnTo>
                  <a:pt x="7828494" y="1542900"/>
                </a:lnTo>
                <a:lnTo>
                  <a:pt x="7822371" y="1542845"/>
                </a:lnTo>
                <a:lnTo>
                  <a:pt x="7816252" y="1541631"/>
                </a:lnTo>
                <a:lnTo>
                  <a:pt x="7810074" y="1540136"/>
                </a:lnTo>
                <a:lnTo>
                  <a:pt x="7806835" y="1539372"/>
                </a:lnTo>
                <a:lnTo>
                  <a:pt x="7795181" y="1542562"/>
                </a:lnTo>
                <a:lnTo>
                  <a:pt x="7790275" y="1535652"/>
                </a:lnTo>
                <a:lnTo>
                  <a:pt x="7771568" y="1534856"/>
                </a:lnTo>
                <a:lnTo>
                  <a:pt x="7764813" y="1535767"/>
                </a:lnTo>
                <a:lnTo>
                  <a:pt x="7757839" y="1538156"/>
                </a:lnTo>
                <a:lnTo>
                  <a:pt x="7750569" y="1542907"/>
                </a:lnTo>
                <a:lnTo>
                  <a:pt x="7735915" y="1554824"/>
                </a:lnTo>
                <a:lnTo>
                  <a:pt x="7717085" y="1560602"/>
                </a:lnTo>
                <a:lnTo>
                  <a:pt x="7696304" y="1564473"/>
                </a:lnTo>
                <a:lnTo>
                  <a:pt x="7675794" y="1570668"/>
                </a:lnTo>
                <a:lnTo>
                  <a:pt x="7664594" y="1579980"/>
                </a:lnTo>
                <a:lnTo>
                  <a:pt x="7626267" y="1587946"/>
                </a:lnTo>
                <a:lnTo>
                  <a:pt x="7624283" y="1590324"/>
                </a:lnTo>
                <a:lnTo>
                  <a:pt x="7618166" y="1592035"/>
                </a:lnTo>
                <a:lnTo>
                  <a:pt x="7609746" y="1594136"/>
                </a:lnTo>
                <a:lnTo>
                  <a:pt x="7599430" y="1597052"/>
                </a:lnTo>
                <a:lnTo>
                  <a:pt x="7587624" y="1601210"/>
                </a:lnTo>
                <a:lnTo>
                  <a:pt x="7524969" y="1629698"/>
                </a:lnTo>
                <a:lnTo>
                  <a:pt x="7511327" y="1624382"/>
                </a:lnTo>
                <a:lnTo>
                  <a:pt x="7508522" y="1620403"/>
                </a:lnTo>
                <a:lnTo>
                  <a:pt x="7491292" y="1628088"/>
                </a:lnTo>
                <a:lnTo>
                  <a:pt x="7476156" y="1626556"/>
                </a:lnTo>
                <a:lnTo>
                  <a:pt x="7465658" y="1635731"/>
                </a:lnTo>
                <a:lnTo>
                  <a:pt x="7447780" y="1637959"/>
                </a:lnTo>
                <a:lnTo>
                  <a:pt x="7441077" y="1637975"/>
                </a:lnTo>
                <a:lnTo>
                  <a:pt x="7433531" y="1637781"/>
                </a:lnTo>
                <a:lnTo>
                  <a:pt x="7425325" y="1638496"/>
                </a:lnTo>
                <a:lnTo>
                  <a:pt x="7405381" y="1635006"/>
                </a:lnTo>
                <a:lnTo>
                  <a:pt x="7376952" y="1640719"/>
                </a:lnTo>
                <a:lnTo>
                  <a:pt x="7360617" y="1643961"/>
                </a:lnTo>
                <a:lnTo>
                  <a:pt x="7344418" y="1646613"/>
                </a:lnTo>
                <a:lnTo>
                  <a:pt x="7328217" y="1648432"/>
                </a:lnTo>
                <a:lnTo>
                  <a:pt x="7311873" y="1649174"/>
                </a:lnTo>
                <a:lnTo>
                  <a:pt x="7300300" y="1654939"/>
                </a:lnTo>
                <a:lnTo>
                  <a:pt x="7288422" y="1658454"/>
                </a:lnTo>
                <a:lnTo>
                  <a:pt x="7275971" y="1658949"/>
                </a:lnTo>
                <a:lnTo>
                  <a:pt x="7262677" y="1655653"/>
                </a:lnTo>
                <a:lnTo>
                  <a:pt x="7234606" y="1663658"/>
                </a:lnTo>
                <a:lnTo>
                  <a:pt x="7214944" y="1671138"/>
                </a:lnTo>
                <a:lnTo>
                  <a:pt x="7197743" y="1675571"/>
                </a:lnTo>
                <a:lnTo>
                  <a:pt x="7177052" y="1674432"/>
                </a:lnTo>
                <a:lnTo>
                  <a:pt x="7170424" y="1683027"/>
                </a:lnTo>
                <a:lnTo>
                  <a:pt x="7165569" y="1687849"/>
                </a:lnTo>
                <a:lnTo>
                  <a:pt x="7161517" y="1690289"/>
                </a:lnTo>
                <a:lnTo>
                  <a:pt x="7153346" y="1692352"/>
                </a:lnTo>
                <a:lnTo>
                  <a:pt x="7145444" y="1689905"/>
                </a:lnTo>
                <a:lnTo>
                  <a:pt x="7135365" y="1686477"/>
                </a:lnTo>
                <a:lnTo>
                  <a:pt x="7120663" y="1685592"/>
                </a:lnTo>
                <a:lnTo>
                  <a:pt x="7111241" y="1682707"/>
                </a:lnTo>
                <a:lnTo>
                  <a:pt x="7114081" y="1676462"/>
                </a:lnTo>
                <a:lnTo>
                  <a:pt x="7117347" y="1670882"/>
                </a:lnTo>
                <a:lnTo>
                  <a:pt x="7109203" y="1669991"/>
                </a:lnTo>
                <a:lnTo>
                  <a:pt x="7094952" y="1674014"/>
                </a:lnTo>
                <a:lnTo>
                  <a:pt x="7083056" y="1672013"/>
                </a:lnTo>
                <a:lnTo>
                  <a:pt x="7071110" y="1670332"/>
                </a:lnTo>
                <a:lnTo>
                  <a:pt x="7056709" y="1675312"/>
                </a:lnTo>
                <a:lnTo>
                  <a:pt x="7054441" y="1682778"/>
                </a:lnTo>
                <a:lnTo>
                  <a:pt x="7036251" y="1686559"/>
                </a:lnTo>
                <a:lnTo>
                  <a:pt x="7016367" y="1690315"/>
                </a:lnTo>
                <a:lnTo>
                  <a:pt x="7009016" y="1697704"/>
                </a:lnTo>
                <a:lnTo>
                  <a:pt x="6990400" y="1693517"/>
                </a:lnTo>
                <a:lnTo>
                  <a:pt x="6977755" y="1698352"/>
                </a:lnTo>
                <a:lnTo>
                  <a:pt x="6964980" y="1705998"/>
                </a:lnTo>
                <a:lnTo>
                  <a:pt x="6945969" y="1710244"/>
                </a:lnTo>
                <a:lnTo>
                  <a:pt x="6934111" y="1708135"/>
                </a:lnTo>
                <a:lnTo>
                  <a:pt x="6924257" y="1708417"/>
                </a:lnTo>
                <a:lnTo>
                  <a:pt x="6915849" y="1711532"/>
                </a:lnTo>
                <a:lnTo>
                  <a:pt x="6908330" y="1717922"/>
                </a:lnTo>
                <a:lnTo>
                  <a:pt x="6866971" y="1710044"/>
                </a:lnTo>
                <a:lnTo>
                  <a:pt x="6850053" y="1713430"/>
                </a:lnTo>
                <a:lnTo>
                  <a:pt x="6835922" y="1720746"/>
                </a:lnTo>
                <a:lnTo>
                  <a:pt x="6802930" y="1724658"/>
                </a:lnTo>
                <a:lnTo>
                  <a:pt x="6797516" y="1724481"/>
                </a:lnTo>
                <a:lnTo>
                  <a:pt x="6779749" y="1734669"/>
                </a:lnTo>
                <a:lnTo>
                  <a:pt x="6779499" y="1735538"/>
                </a:lnTo>
                <a:lnTo>
                  <a:pt x="6779248" y="1736406"/>
                </a:lnTo>
                <a:lnTo>
                  <a:pt x="6778999" y="1737276"/>
                </a:lnTo>
                <a:lnTo>
                  <a:pt x="6712938" y="1732254"/>
                </a:lnTo>
                <a:lnTo>
                  <a:pt x="6705017" y="1736178"/>
                </a:lnTo>
                <a:lnTo>
                  <a:pt x="6660869" y="1727030"/>
                </a:lnTo>
                <a:lnTo>
                  <a:pt x="6638642" y="1725436"/>
                </a:lnTo>
                <a:lnTo>
                  <a:pt x="6598960" y="1719451"/>
                </a:lnTo>
                <a:lnTo>
                  <a:pt x="6595713" y="1721995"/>
                </a:lnTo>
                <a:lnTo>
                  <a:pt x="6587852" y="1719685"/>
                </a:lnTo>
                <a:lnTo>
                  <a:pt x="6582112" y="1722681"/>
                </a:lnTo>
                <a:lnTo>
                  <a:pt x="6575567" y="1721901"/>
                </a:lnTo>
                <a:lnTo>
                  <a:pt x="6561566" y="1724347"/>
                </a:lnTo>
                <a:lnTo>
                  <a:pt x="6541897" y="1728020"/>
                </a:lnTo>
                <a:lnTo>
                  <a:pt x="6521971" y="1731644"/>
                </a:lnTo>
                <a:lnTo>
                  <a:pt x="6507199" y="1733943"/>
                </a:lnTo>
                <a:lnTo>
                  <a:pt x="6492429" y="1731590"/>
                </a:lnTo>
                <a:lnTo>
                  <a:pt x="6481277" y="1740542"/>
                </a:lnTo>
                <a:lnTo>
                  <a:pt x="6434181" y="1742897"/>
                </a:lnTo>
                <a:lnTo>
                  <a:pt x="6417909" y="1735892"/>
                </a:lnTo>
                <a:lnTo>
                  <a:pt x="6402862" y="1730870"/>
                </a:lnTo>
                <a:lnTo>
                  <a:pt x="6344911" y="1731328"/>
                </a:lnTo>
                <a:lnTo>
                  <a:pt x="6292093" y="1735051"/>
                </a:lnTo>
                <a:lnTo>
                  <a:pt x="6274290" y="1738013"/>
                </a:lnTo>
                <a:lnTo>
                  <a:pt x="6231923" y="1732769"/>
                </a:lnTo>
                <a:lnTo>
                  <a:pt x="6194008" y="1736837"/>
                </a:lnTo>
                <a:lnTo>
                  <a:pt x="6157833" y="1745022"/>
                </a:lnTo>
                <a:lnTo>
                  <a:pt x="6120685" y="1752128"/>
                </a:lnTo>
                <a:lnTo>
                  <a:pt x="6079852" y="1752961"/>
                </a:lnTo>
                <a:lnTo>
                  <a:pt x="6032622" y="1742325"/>
                </a:lnTo>
                <a:lnTo>
                  <a:pt x="6014449" y="1741068"/>
                </a:lnTo>
                <a:lnTo>
                  <a:pt x="6002419" y="1740300"/>
                </a:lnTo>
                <a:lnTo>
                  <a:pt x="5988066" y="1743757"/>
                </a:lnTo>
                <a:lnTo>
                  <a:pt x="5962926" y="1755173"/>
                </a:lnTo>
                <a:lnTo>
                  <a:pt x="5928456" y="1760955"/>
                </a:lnTo>
                <a:lnTo>
                  <a:pt x="5885973" y="1769077"/>
                </a:lnTo>
                <a:lnTo>
                  <a:pt x="5837085" y="1778782"/>
                </a:lnTo>
                <a:lnTo>
                  <a:pt x="5783403" y="1789310"/>
                </a:lnTo>
                <a:lnTo>
                  <a:pt x="5726536" y="1799902"/>
                </a:lnTo>
                <a:lnTo>
                  <a:pt x="5668095" y="1809801"/>
                </a:lnTo>
                <a:lnTo>
                  <a:pt x="5609689" y="1818249"/>
                </a:lnTo>
                <a:lnTo>
                  <a:pt x="5552929" y="1824485"/>
                </a:lnTo>
                <a:lnTo>
                  <a:pt x="5499423" y="1827753"/>
                </a:lnTo>
                <a:lnTo>
                  <a:pt x="5450783" y="1827293"/>
                </a:lnTo>
                <a:lnTo>
                  <a:pt x="5408617" y="1822347"/>
                </a:lnTo>
                <a:lnTo>
                  <a:pt x="5383562" y="1825437"/>
                </a:lnTo>
                <a:lnTo>
                  <a:pt x="5360765" y="1828339"/>
                </a:lnTo>
                <a:lnTo>
                  <a:pt x="5340615" y="1830544"/>
                </a:lnTo>
                <a:lnTo>
                  <a:pt x="5323503" y="1831542"/>
                </a:lnTo>
                <a:lnTo>
                  <a:pt x="5255051" y="1835514"/>
                </a:lnTo>
                <a:lnTo>
                  <a:pt x="5240843" y="1839910"/>
                </a:lnTo>
                <a:lnTo>
                  <a:pt x="5214119" y="1836850"/>
                </a:lnTo>
                <a:lnTo>
                  <a:pt x="5199911" y="1841246"/>
                </a:lnTo>
                <a:lnTo>
                  <a:pt x="5190146" y="1844120"/>
                </a:lnTo>
                <a:lnTo>
                  <a:pt x="5179779" y="1846077"/>
                </a:lnTo>
                <a:lnTo>
                  <a:pt x="5168740" y="1846993"/>
                </a:lnTo>
                <a:lnTo>
                  <a:pt x="5156960" y="1846747"/>
                </a:lnTo>
                <a:lnTo>
                  <a:pt x="5118833" y="1851293"/>
                </a:lnTo>
                <a:lnTo>
                  <a:pt x="5081343" y="1853521"/>
                </a:lnTo>
                <a:lnTo>
                  <a:pt x="5040398" y="1856096"/>
                </a:lnTo>
                <a:lnTo>
                  <a:pt x="4991904" y="1861684"/>
                </a:lnTo>
                <a:lnTo>
                  <a:pt x="4957354" y="1857072"/>
                </a:lnTo>
                <a:lnTo>
                  <a:pt x="4905803" y="1856756"/>
                </a:lnTo>
                <a:lnTo>
                  <a:pt x="4856346" y="1861716"/>
                </a:lnTo>
                <a:lnTo>
                  <a:pt x="4828079" y="1872931"/>
                </a:lnTo>
                <a:lnTo>
                  <a:pt x="4815152" y="1875064"/>
                </a:lnTo>
                <a:lnTo>
                  <a:pt x="4802544" y="1876671"/>
                </a:lnTo>
                <a:lnTo>
                  <a:pt x="4791674" y="1881254"/>
                </a:lnTo>
                <a:lnTo>
                  <a:pt x="4783965" y="1892313"/>
                </a:lnTo>
                <a:lnTo>
                  <a:pt x="4771374" y="1902894"/>
                </a:lnTo>
                <a:lnTo>
                  <a:pt x="4754555" y="1903312"/>
                </a:lnTo>
                <a:lnTo>
                  <a:pt x="4736652" y="1902712"/>
                </a:lnTo>
                <a:lnTo>
                  <a:pt x="4720809" y="1910235"/>
                </a:lnTo>
                <a:lnTo>
                  <a:pt x="4687508" y="1923438"/>
                </a:lnTo>
                <a:lnTo>
                  <a:pt x="4657086" y="1928808"/>
                </a:lnTo>
                <a:lnTo>
                  <a:pt x="4628850" y="1932046"/>
                </a:lnTo>
                <a:lnTo>
                  <a:pt x="4602105" y="1938851"/>
                </a:lnTo>
                <a:lnTo>
                  <a:pt x="4557890" y="1939570"/>
                </a:lnTo>
                <a:lnTo>
                  <a:pt x="4481143" y="1947752"/>
                </a:lnTo>
                <a:lnTo>
                  <a:pt x="4459750" y="1952508"/>
                </a:lnTo>
                <a:lnTo>
                  <a:pt x="4429705" y="1955661"/>
                </a:lnTo>
                <a:lnTo>
                  <a:pt x="4390414" y="1958065"/>
                </a:lnTo>
                <a:lnTo>
                  <a:pt x="4341280" y="1960570"/>
                </a:lnTo>
                <a:lnTo>
                  <a:pt x="4336043" y="1962042"/>
                </a:lnTo>
                <a:lnTo>
                  <a:pt x="4298300" y="1960182"/>
                </a:lnTo>
                <a:lnTo>
                  <a:pt x="4262358" y="1960141"/>
                </a:lnTo>
                <a:lnTo>
                  <a:pt x="4221634" y="1962274"/>
                </a:lnTo>
                <a:lnTo>
                  <a:pt x="4170537" y="1965868"/>
                </a:lnTo>
                <a:lnTo>
                  <a:pt x="4113703" y="1969301"/>
                </a:lnTo>
                <a:lnTo>
                  <a:pt x="4055764" y="1970949"/>
                </a:lnTo>
                <a:lnTo>
                  <a:pt x="4001357" y="1969190"/>
                </a:lnTo>
                <a:lnTo>
                  <a:pt x="3960039" y="1968103"/>
                </a:lnTo>
                <a:lnTo>
                  <a:pt x="3935758" y="1970870"/>
                </a:lnTo>
                <a:lnTo>
                  <a:pt x="3919107" y="1974089"/>
                </a:lnTo>
                <a:lnTo>
                  <a:pt x="3900678" y="1974354"/>
                </a:lnTo>
                <a:lnTo>
                  <a:pt x="3871063" y="1968260"/>
                </a:lnTo>
                <a:lnTo>
                  <a:pt x="3820854" y="1952404"/>
                </a:lnTo>
                <a:lnTo>
                  <a:pt x="3812484" y="1963039"/>
                </a:lnTo>
                <a:lnTo>
                  <a:pt x="3801469" y="1964578"/>
                </a:lnTo>
                <a:lnTo>
                  <a:pt x="3787175" y="1964330"/>
                </a:lnTo>
                <a:lnTo>
                  <a:pt x="3768969" y="1969603"/>
                </a:lnTo>
                <a:lnTo>
                  <a:pt x="3742279" y="1972088"/>
                </a:lnTo>
                <a:lnTo>
                  <a:pt x="3725680" y="1977050"/>
                </a:lnTo>
                <a:lnTo>
                  <a:pt x="3708964" y="1985317"/>
                </a:lnTo>
                <a:lnTo>
                  <a:pt x="3681922" y="1997715"/>
                </a:lnTo>
                <a:lnTo>
                  <a:pt x="3653607" y="2005480"/>
                </a:lnTo>
                <a:lnTo>
                  <a:pt x="3622672" y="2010211"/>
                </a:lnTo>
                <a:lnTo>
                  <a:pt x="3594021" y="2014266"/>
                </a:lnTo>
                <a:lnTo>
                  <a:pt x="3572556" y="2020003"/>
                </a:lnTo>
                <a:lnTo>
                  <a:pt x="3523633" y="2025941"/>
                </a:lnTo>
                <a:lnTo>
                  <a:pt x="3498739" y="2023353"/>
                </a:lnTo>
                <a:lnTo>
                  <a:pt x="3481141" y="2014959"/>
                </a:lnTo>
                <a:lnTo>
                  <a:pt x="3467462" y="2012800"/>
                </a:lnTo>
                <a:lnTo>
                  <a:pt x="3454323" y="2028920"/>
                </a:lnTo>
                <a:lnTo>
                  <a:pt x="3400326" y="2017479"/>
                </a:lnTo>
                <a:lnTo>
                  <a:pt x="3354077" y="2012110"/>
                </a:lnTo>
                <a:lnTo>
                  <a:pt x="3340503" y="2008449"/>
                </a:lnTo>
                <a:lnTo>
                  <a:pt x="3328267" y="2005911"/>
                </a:lnTo>
                <a:lnTo>
                  <a:pt x="3311468" y="2002672"/>
                </a:lnTo>
                <a:lnTo>
                  <a:pt x="3284211" y="1996908"/>
                </a:lnTo>
                <a:lnTo>
                  <a:pt x="3264133" y="2001055"/>
                </a:lnTo>
                <a:lnTo>
                  <a:pt x="3242857" y="2004837"/>
                </a:lnTo>
                <a:lnTo>
                  <a:pt x="3212601" y="2007493"/>
                </a:lnTo>
                <a:lnTo>
                  <a:pt x="3165581" y="2008263"/>
                </a:lnTo>
                <a:lnTo>
                  <a:pt x="3041775" y="2013450"/>
                </a:lnTo>
                <a:lnTo>
                  <a:pt x="3018330" y="2011498"/>
                </a:lnTo>
                <a:lnTo>
                  <a:pt x="2997983" y="2007540"/>
                </a:lnTo>
                <a:lnTo>
                  <a:pt x="2980017" y="2006874"/>
                </a:lnTo>
                <a:lnTo>
                  <a:pt x="2963713" y="2014800"/>
                </a:lnTo>
                <a:lnTo>
                  <a:pt x="2916589" y="2039691"/>
                </a:lnTo>
                <a:lnTo>
                  <a:pt x="2886900" y="2047651"/>
                </a:lnTo>
                <a:lnTo>
                  <a:pt x="2864132" y="2046350"/>
                </a:lnTo>
                <a:lnTo>
                  <a:pt x="2837773" y="2043462"/>
                </a:lnTo>
                <a:lnTo>
                  <a:pt x="2797309" y="2046657"/>
                </a:lnTo>
                <a:lnTo>
                  <a:pt x="2732444" y="2050906"/>
                </a:lnTo>
                <a:lnTo>
                  <a:pt x="2678937" y="2051007"/>
                </a:lnTo>
                <a:lnTo>
                  <a:pt x="2631916" y="2051090"/>
                </a:lnTo>
                <a:lnTo>
                  <a:pt x="2586507" y="2055282"/>
                </a:lnTo>
                <a:lnTo>
                  <a:pt x="2568406" y="2042534"/>
                </a:lnTo>
                <a:lnTo>
                  <a:pt x="2539322" y="2037008"/>
                </a:lnTo>
                <a:lnTo>
                  <a:pt x="2507856" y="2037825"/>
                </a:lnTo>
                <a:lnTo>
                  <a:pt x="2482607" y="2044107"/>
                </a:lnTo>
                <a:lnTo>
                  <a:pt x="2455399" y="2043253"/>
                </a:lnTo>
                <a:lnTo>
                  <a:pt x="2437588" y="2040834"/>
                </a:lnTo>
                <a:lnTo>
                  <a:pt x="2419690" y="2044483"/>
                </a:lnTo>
                <a:lnTo>
                  <a:pt x="2392218" y="2061836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6767" y="220059"/>
            <a:ext cx="35248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0C0"/>
                </a:solidFill>
              </a:rPr>
              <a:t>Program</a:t>
            </a:r>
            <a:r>
              <a:rPr spc="-175" dirty="0">
                <a:solidFill>
                  <a:srgbClr val="0070C0"/>
                </a:solidFill>
              </a:rPr>
              <a:t> </a:t>
            </a:r>
            <a:r>
              <a:rPr spc="-10" dirty="0">
                <a:solidFill>
                  <a:srgbClr val="0070C0"/>
                </a:solidFill>
              </a:rPr>
              <a:t>Basics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252" y="835200"/>
            <a:ext cx="11217910" cy="46545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8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Project</a:t>
            </a:r>
            <a:r>
              <a:rPr sz="2800" b="1" u="heavy" spc="-10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scoring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1385570" indent="151765">
              <a:lnSpc>
                <a:spcPts val="2590"/>
              </a:lnSpc>
              <a:spcBef>
                <a:spcPts val="645"/>
              </a:spcBef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Readiness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-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feasibility,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proof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ownership,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100%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financing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place,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reasonable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construction</a:t>
            </a:r>
            <a:r>
              <a:rPr sz="2400" spc="-1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timeline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737870" indent="151765">
              <a:lnSpc>
                <a:spcPts val="259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Physical</a:t>
            </a:r>
            <a:r>
              <a:rPr sz="2400" b="1" u="heavy" spc="-9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impact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-</a:t>
            </a:r>
            <a:r>
              <a:rPr sz="2400" spc="-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visually</a:t>
            </a:r>
            <a:r>
              <a:rPr sz="2400" spc="-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prominent</a:t>
            </a:r>
            <a:r>
              <a:rPr sz="2400" spc="-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downtown,</a:t>
            </a:r>
            <a:r>
              <a:rPr sz="2400" spc="-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historically</a:t>
            </a:r>
            <a:r>
              <a:rPr sz="2400" spc="-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significant,</a:t>
            </a:r>
            <a:r>
              <a:rPr sz="2400" spc="-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bringing</a:t>
            </a:r>
            <a:r>
              <a:rPr sz="2400" spc="-9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into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compliance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design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codes,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transformative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beyond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normal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maintenance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5080" indent="151765">
              <a:lnSpc>
                <a:spcPts val="259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Economic</a:t>
            </a:r>
            <a:r>
              <a:rPr sz="2400" b="1" u="heavy" spc="-8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Impact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-leveraging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grant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funds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private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investment,</a:t>
            </a:r>
            <a:r>
              <a:rPr sz="2400" spc="-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contribute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economic 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recovery,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stabilize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expand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tax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base,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businesses</a:t>
            </a:r>
            <a:r>
              <a:rPr sz="24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jobs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953769" indent="151765">
              <a:lnSpc>
                <a:spcPts val="259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DRI</a:t>
            </a:r>
            <a:r>
              <a:rPr sz="2400" b="1" u="heavy" spc="-4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Priorities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advance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goals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priorities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DRI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Investment Strategy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81623" y="5371114"/>
            <a:ext cx="6810375" cy="1487170"/>
            <a:chOff x="5381623" y="5371114"/>
            <a:chExt cx="6810375" cy="1487170"/>
          </a:xfrm>
        </p:grpSpPr>
        <p:sp>
          <p:nvSpPr>
            <p:cNvPr id="6" name="object 6"/>
            <p:cNvSpPr/>
            <p:nvPr/>
          </p:nvSpPr>
          <p:spPr>
            <a:xfrm>
              <a:off x="5381623" y="6209413"/>
              <a:ext cx="6810375" cy="648970"/>
            </a:xfrm>
            <a:custGeom>
              <a:avLst/>
              <a:gdLst/>
              <a:ahLst/>
              <a:cxnLst/>
              <a:rect l="l" t="t" r="r" b="b"/>
              <a:pathLst>
                <a:path w="6810375" h="648970">
                  <a:moveTo>
                    <a:pt x="6810375" y="648585"/>
                  </a:moveTo>
                  <a:lnTo>
                    <a:pt x="0" y="648585"/>
                  </a:lnTo>
                  <a:lnTo>
                    <a:pt x="3101" y="646993"/>
                  </a:lnTo>
                  <a:lnTo>
                    <a:pt x="49877" y="629058"/>
                  </a:lnTo>
                  <a:lnTo>
                    <a:pt x="69088" y="621979"/>
                  </a:lnTo>
                  <a:lnTo>
                    <a:pt x="87575" y="615143"/>
                  </a:lnTo>
                  <a:lnTo>
                    <a:pt x="98663" y="615449"/>
                  </a:lnTo>
                  <a:lnTo>
                    <a:pt x="113416" y="614081"/>
                  </a:lnTo>
                  <a:lnTo>
                    <a:pt x="128151" y="613224"/>
                  </a:lnTo>
                  <a:lnTo>
                    <a:pt x="139181" y="615063"/>
                  </a:lnTo>
                  <a:lnTo>
                    <a:pt x="148509" y="614783"/>
                  </a:lnTo>
                  <a:lnTo>
                    <a:pt x="160706" y="615954"/>
                  </a:lnTo>
                  <a:lnTo>
                    <a:pt x="172758" y="617928"/>
                  </a:lnTo>
                  <a:lnTo>
                    <a:pt x="181651" y="620060"/>
                  </a:lnTo>
                  <a:lnTo>
                    <a:pt x="196632" y="611208"/>
                  </a:lnTo>
                  <a:lnTo>
                    <a:pt x="216229" y="604943"/>
                  </a:lnTo>
                  <a:lnTo>
                    <a:pt x="236236" y="599204"/>
                  </a:lnTo>
                  <a:lnTo>
                    <a:pt x="252445" y="591925"/>
                  </a:lnTo>
                  <a:lnTo>
                    <a:pt x="292092" y="592985"/>
                  </a:lnTo>
                  <a:lnTo>
                    <a:pt x="339601" y="598662"/>
                  </a:lnTo>
                  <a:lnTo>
                    <a:pt x="385955" y="604700"/>
                  </a:lnTo>
                  <a:lnTo>
                    <a:pt x="422136" y="606842"/>
                  </a:lnTo>
                  <a:lnTo>
                    <a:pt x="431991" y="602906"/>
                  </a:lnTo>
                  <a:lnTo>
                    <a:pt x="442881" y="602195"/>
                  </a:lnTo>
                  <a:lnTo>
                    <a:pt x="454678" y="602218"/>
                  </a:lnTo>
                  <a:lnTo>
                    <a:pt x="467255" y="600488"/>
                  </a:lnTo>
                  <a:lnTo>
                    <a:pt x="497244" y="595567"/>
                  </a:lnTo>
                  <a:lnTo>
                    <a:pt x="528095" y="589985"/>
                  </a:lnTo>
                  <a:lnTo>
                    <a:pt x="561758" y="585510"/>
                  </a:lnTo>
                  <a:lnTo>
                    <a:pt x="600183" y="583910"/>
                  </a:lnTo>
                  <a:lnTo>
                    <a:pt x="620230" y="568477"/>
                  </a:lnTo>
                  <a:lnTo>
                    <a:pt x="653092" y="557041"/>
                  </a:lnTo>
                  <a:lnTo>
                    <a:pt x="691707" y="546928"/>
                  </a:lnTo>
                  <a:lnTo>
                    <a:pt x="729012" y="535462"/>
                  </a:lnTo>
                  <a:lnTo>
                    <a:pt x="753399" y="535479"/>
                  </a:lnTo>
                  <a:lnTo>
                    <a:pt x="779717" y="539725"/>
                  </a:lnTo>
                  <a:lnTo>
                    <a:pt x="801719" y="542542"/>
                  </a:lnTo>
                  <a:lnTo>
                    <a:pt x="813155" y="538271"/>
                  </a:lnTo>
                  <a:lnTo>
                    <a:pt x="824109" y="539722"/>
                  </a:lnTo>
                  <a:lnTo>
                    <a:pt x="833267" y="536791"/>
                  </a:lnTo>
                  <a:lnTo>
                    <a:pt x="842030" y="532265"/>
                  </a:lnTo>
                  <a:lnTo>
                    <a:pt x="851804" y="528931"/>
                  </a:lnTo>
                  <a:lnTo>
                    <a:pt x="860512" y="530257"/>
                  </a:lnTo>
                  <a:lnTo>
                    <a:pt x="867146" y="529541"/>
                  </a:lnTo>
                  <a:lnTo>
                    <a:pt x="873161" y="527801"/>
                  </a:lnTo>
                  <a:lnTo>
                    <a:pt x="880012" y="526053"/>
                  </a:lnTo>
                  <a:lnTo>
                    <a:pt x="886006" y="528484"/>
                  </a:lnTo>
                  <a:lnTo>
                    <a:pt x="894999" y="527499"/>
                  </a:lnTo>
                  <a:lnTo>
                    <a:pt x="896731" y="523839"/>
                  </a:lnTo>
                  <a:lnTo>
                    <a:pt x="897563" y="519638"/>
                  </a:lnTo>
                  <a:lnTo>
                    <a:pt x="906705" y="517174"/>
                  </a:lnTo>
                  <a:lnTo>
                    <a:pt x="917285" y="515046"/>
                  </a:lnTo>
                  <a:lnTo>
                    <a:pt x="922433" y="511856"/>
                  </a:lnTo>
                  <a:lnTo>
                    <a:pt x="945688" y="510005"/>
                  </a:lnTo>
                  <a:lnTo>
                    <a:pt x="980242" y="507927"/>
                  </a:lnTo>
                  <a:lnTo>
                    <a:pt x="1013330" y="504530"/>
                  </a:lnTo>
                  <a:lnTo>
                    <a:pt x="1032190" y="498724"/>
                  </a:lnTo>
                  <a:lnTo>
                    <a:pt x="1062006" y="495739"/>
                  </a:lnTo>
                  <a:lnTo>
                    <a:pt x="1094388" y="496341"/>
                  </a:lnTo>
                  <a:lnTo>
                    <a:pt x="1123080" y="498030"/>
                  </a:lnTo>
                  <a:lnTo>
                    <a:pt x="1141826" y="498305"/>
                  </a:lnTo>
                  <a:lnTo>
                    <a:pt x="1164732" y="498886"/>
                  </a:lnTo>
                  <a:lnTo>
                    <a:pt x="1198803" y="485728"/>
                  </a:lnTo>
                  <a:lnTo>
                    <a:pt x="1241197" y="468579"/>
                  </a:lnTo>
                  <a:lnTo>
                    <a:pt x="1289073" y="457185"/>
                  </a:lnTo>
                  <a:lnTo>
                    <a:pt x="1298651" y="457872"/>
                  </a:lnTo>
                  <a:lnTo>
                    <a:pt x="1303440" y="457410"/>
                  </a:lnTo>
                  <a:lnTo>
                    <a:pt x="1304415" y="453610"/>
                  </a:lnTo>
                  <a:lnTo>
                    <a:pt x="1318822" y="450551"/>
                  </a:lnTo>
                  <a:lnTo>
                    <a:pt x="1331869" y="446482"/>
                  </a:lnTo>
                  <a:lnTo>
                    <a:pt x="1344177" y="443450"/>
                  </a:lnTo>
                  <a:lnTo>
                    <a:pt x="1356368" y="443503"/>
                  </a:lnTo>
                  <a:lnTo>
                    <a:pt x="1358603" y="440194"/>
                  </a:lnTo>
                  <a:lnTo>
                    <a:pt x="1369650" y="439466"/>
                  </a:lnTo>
                  <a:lnTo>
                    <a:pt x="1381957" y="438680"/>
                  </a:lnTo>
                  <a:lnTo>
                    <a:pt x="1387971" y="435199"/>
                  </a:lnTo>
                  <a:lnTo>
                    <a:pt x="1397997" y="431737"/>
                  </a:lnTo>
                  <a:lnTo>
                    <a:pt x="1409166" y="427608"/>
                  </a:lnTo>
                  <a:lnTo>
                    <a:pt x="1419292" y="423660"/>
                  </a:lnTo>
                  <a:lnTo>
                    <a:pt x="1426191" y="420744"/>
                  </a:lnTo>
                  <a:lnTo>
                    <a:pt x="1424440" y="418266"/>
                  </a:lnTo>
                  <a:lnTo>
                    <a:pt x="1431859" y="417388"/>
                  </a:lnTo>
                  <a:lnTo>
                    <a:pt x="1448558" y="415782"/>
                  </a:lnTo>
                  <a:lnTo>
                    <a:pt x="1454209" y="413150"/>
                  </a:lnTo>
                  <a:lnTo>
                    <a:pt x="1460503" y="409450"/>
                  </a:lnTo>
                  <a:lnTo>
                    <a:pt x="1467051" y="405998"/>
                  </a:lnTo>
                  <a:lnTo>
                    <a:pt x="1473470" y="404110"/>
                  </a:lnTo>
                  <a:lnTo>
                    <a:pt x="1483644" y="403252"/>
                  </a:lnTo>
                  <a:lnTo>
                    <a:pt x="1490028" y="404718"/>
                  </a:lnTo>
                  <a:lnTo>
                    <a:pt x="1494355" y="407467"/>
                  </a:lnTo>
                  <a:lnTo>
                    <a:pt x="1498361" y="410455"/>
                  </a:lnTo>
                  <a:lnTo>
                    <a:pt x="1508745" y="408688"/>
                  </a:lnTo>
                  <a:lnTo>
                    <a:pt x="1521043" y="405432"/>
                  </a:lnTo>
                  <a:lnTo>
                    <a:pt x="1533382" y="401789"/>
                  </a:lnTo>
                  <a:lnTo>
                    <a:pt x="1543891" y="398860"/>
                  </a:lnTo>
                  <a:lnTo>
                    <a:pt x="1550593" y="397605"/>
                  </a:lnTo>
                  <a:lnTo>
                    <a:pt x="1559574" y="397364"/>
                  </a:lnTo>
                  <a:lnTo>
                    <a:pt x="1567268" y="396358"/>
                  </a:lnTo>
                  <a:lnTo>
                    <a:pt x="1570109" y="392808"/>
                  </a:lnTo>
                  <a:lnTo>
                    <a:pt x="1578206" y="392179"/>
                  </a:lnTo>
                  <a:lnTo>
                    <a:pt x="1584780" y="391376"/>
                  </a:lnTo>
                  <a:lnTo>
                    <a:pt x="1590322" y="390482"/>
                  </a:lnTo>
                  <a:lnTo>
                    <a:pt x="1595322" y="389584"/>
                  </a:lnTo>
                  <a:lnTo>
                    <a:pt x="1610138" y="385434"/>
                  </a:lnTo>
                  <a:lnTo>
                    <a:pt x="1614285" y="383445"/>
                  </a:lnTo>
                  <a:lnTo>
                    <a:pt x="1618914" y="382142"/>
                  </a:lnTo>
                  <a:lnTo>
                    <a:pt x="1624484" y="382300"/>
                  </a:lnTo>
                  <a:lnTo>
                    <a:pt x="1629952" y="383154"/>
                  </a:lnTo>
                  <a:lnTo>
                    <a:pt x="1630380" y="381820"/>
                  </a:lnTo>
                  <a:lnTo>
                    <a:pt x="1631078" y="378379"/>
                  </a:lnTo>
                  <a:lnTo>
                    <a:pt x="1633765" y="372735"/>
                  </a:lnTo>
                  <a:lnTo>
                    <a:pt x="1639728" y="367248"/>
                  </a:lnTo>
                  <a:lnTo>
                    <a:pt x="1650251" y="364276"/>
                  </a:lnTo>
                  <a:lnTo>
                    <a:pt x="1658482" y="361136"/>
                  </a:lnTo>
                  <a:lnTo>
                    <a:pt x="1666928" y="358743"/>
                  </a:lnTo>
                  <a:lnTo>
                    <a:pt x="1676345" y="356752"/>
                  </a:lnTo>
                  <a:lnTo>
                    <a:pt x="1687485" y="354817"/>
                  </a:lnTo>
                  <a:lnTo>
                    <a:pt x="1693994" y="355976"/>
                  </a:lnTo>
                  <a:lnTo>
                    <a:pt x="1699155" y="358795"/>
                  </a:lnTo>
                  <a:lnTo>
                    <a:pt x="1704682" y="361387"/>
                  </a:lnTo>
                  <a:lnTo>
                    <a:pt x="1712287" y="361865"/>
                  </a:lnTo>
                  <a:lnTo>
                    <a:pt x="1737193" y="357764"/>
                  </a:lnTo>
                  <a:lnTo>
                    <a:pt x="1747295" y="358599"/>
                  </a:lnTo>
                  <a:lnTo>
                    <a:pt x="1753202" y="359443"/>
                  </a:lnTo>
                  <a:lnTo>
                    <a:pt x="1765523" y="355366"/>
                  </a:lnTo>
                  <a:lnTo>
                    <a:pt x="1770386" y="354349"/>
                  </a:lnTo>
                  <a:lnTo>
                    <a:pt x="1774711" y="354491"/>
                  </a:lnTo>
                  <a:lnTo>
                    <a:pt x="1778708" y="355124"/>
                  </a:lnTo>
                  <a:lnTo>
                    <a:pt x="1784888" y="356611"/>
                  </a:lnTo>
                  <a:lnTo>
                    <a:pt x="1804239" y="350937"/>
                  </a:lnTo>
                  <a:lnTo>
                    <a:pt x="1811680" y="349320"/>
                  </a:lnTo>
                  <a:lnTo>
                    <a:pt x="1819366" y="347855"/>
                  </a:lnTo>
                  <a:lnTo>
                    <a:pt x="1827275" y="346547"/>
                  </a:lnTo>
                  <a:lnTo>
                    <a:pt x="1835382" y="345400"/>
                  </a:lnTo>
                  <a:lnTo>
                    <a:pt x="1838928" y="347813"/>
                  </a:lnTo>
                  <a:lnTo>
                    <a:pt x="1846133" y="343256"/>
                  </a:lnTo>
                  <a:lnTo>
                    <a:pt x="1849931" y="342134"/>
                  </a:lnTo>
                  <a:lnTo>
                    <a:pt x="1850664" y="343856"/>
                  </a:lnTo>
                  <a:lnTo>
                    <a:pt x="1860069" y="343845"/>
                  </a:lnTo>
                  <a:lnTo>
                    <a:pt x="1862719" y="342122"/>
                  </a:lnTo>
                  <a:lnTo>
                    <a:pt x="1896050" y="337804"/>
                  </a:lnTo>
                  <a:lnTo>
                    <a:pt x="1908553" y="339401"/>
                  </a:lnTo>
                  <a:lnTo>
                    <a:pt x="1915720" y="340811"/>
                  </a:lnTo>
                  <a:lnTo>
                    <a:pt x="1933041" y="335931"/>
                  </a:lnTo>
                  <a:lnTo>
                    <a:pt x="1939635" y="334799"/>
                  </a:lnTo>
                  <a:lnTo>
                    <a:pt x="1945075" y="335193"/>
                  </a:lnTo>
                  <a:lnTo>
                    <a:pt x="1949900" y="336230"/>
                  </a:lnTo>
                  <a:lnTo>
                    <a:pt x="1958977" y="339089"/>
                  </a:lnTo>
                  <a:lnTo>
                    <a:pt x="1964464" y="337265"/>
                  </a:lnTo>
                  <a:lnTo>
                    <a:pt x="1978977" y="336399"/>
                  </a:lnTo>
                  <a:lnTo>
                    <a:pt x="1989757" y="336258"/>
                  </a:lnTo>
                  <a:lnTo>
                    <a:pt x="1998494" y="335610"/>
                  </a:lnTo>
                  <a:lnTo>
                    <a:pt x="2006879" y="333220"/>
                  </a:lnTo>
                  <a:lnTo>
                    <a:pt x="2018665" y="335585"/>
                  </a:lnTo>
                  <a:lnTo>
                    <a:pt x="2023718" y="334886"/>
                  </a:lnTo>
                  <a:lnTo>
                    <a:pt x="2027235" y="332613"/>
                  </a:lnTo>
                  <a:lnTo>
                    <a:pt x="2034417" y="330256"/>
                  </a:lnTo>
                  <a:lnTo>
                    <a:pt x="2037458" y="328579"/>
                  </a:lnTo>
                  <a:lnTo>
                    <a:pt x="2034205" y="327313"/>
                  </a:lnTo>
                  <a:lnTo>
                    <a:pt x="2030990" y="326257"/>
                  </a:lnTo>
                  <a:lnTo>
                    <a:pt x="2034144" y="325205"/>
                  </a:lnTo>
                  <a:lnTo>
                    <a:pt x="2041499" y="324756"/>
                  </a:lnTo>
                  <a:lnTo>
                    <a:pt x="2045878" y="323047"/>
                  </a:lnTo>
                  <a:lnTo>
                    <a:pt x="2050383" y="321413"/>
                  </a:lnTo>
                  <a:lnTo>
                    <a:pt x="2058114" y="321185"/>
                  </a:lnTo>
                  <a:lnTo>
                    <a:pt x="2061527" y="322812"/>
                  </a:lnTo>
                  <a:lnTo>
                    <a:pt x="2070469" y="321901"/>
                  </a:lnTo>
                  <a:lnTo>
                    <a:pt x="2080120" y="320812"/>
                  </a:lnTo>
                  <a:lnTo>
                    <a:pt x="2085659" y="321903"/>
                  </a:lnTo>
                  <a:lnTo>
                    <a:pt x="2085847" y="321819"/>
                  </a:lnTo>
                  <a:lnTo>
                    <a:pt x="2104104" y="314865"/>
                  </a:lnTo>
                  <a:lnTo>
                    <a:pt x="2170379" y="299477"/>
                  </a:lnTo>
                  <a:lnTo>
                    <a:pt x="2188636" y="292524"/>
                  </a:lnTo>
                  <a:lnTo>
                    <a:pt x="2224634" y="276916"/>
                  </a:lnTo>
                  <a:lnTo>
                    <a:pt x="2270869" y="262121"/>
                  </a:lnTo>
                  <a:lnTo>
                    <a:pt x="2321361" y="248735"/>
                  </a:lnTo>
                  <a:lnTo>
                    <a:pt x="2370129" y="237352"/>
                  </a:lnTo>
                  <a:lnTo>
                    <a:pt x="2411193" y="228567"/>
                  </a:lnTo>
                  <a:lnTo>
                    <a:pt x="2450585" y="222217"/>
                  </a:lnTo>
                  <a:lnTo>
                    <a:pt x="2511943" y="219837"/>
                  </a:lnTo>
                  <a:lnTo>
                    <a:pt x="2540820" y="219651"/>
                  </a:lnTo>
                  <a:lnTo>
                    <a:pt x="2614932" y="220719"/>
                  </a:lnTo>
                  <a:lnTo>
                    <a:pt x="2626952" y="216999"/>
                  </a:lnTo>
                  <a:lnTo>
                    <a:pt x="2628466" y="215978"/>
                  </a:lnTo>
                  <a:lnTo>
                    <a:pt x="2630847" y="215685"/>
                  </a:lnTo>
                  <a:lnTo>
                    <a:pt x="2645177" y="217337"/>
                  </a:lnTo>
                  <a:lnTo>
                    <a:pt x="2672249" y="211157"/>
                  </a:lnTo>
                  <a:lnTo>
                    <a:pt x="2702853" y="206064"/>
                  </a:lnTo>
                  <a:lnTo>
                    <a:pt x="2731820" y="200466"/>
                  </a:lnTo>
                  <a:lnTo>
                    <a:pt x="2753979" y="192767"/>
                  </a:lnTo>
                  <a:lnTo>
                    <a:pt x="2755508" y="195340"/>
                  </a:lnTo>
                  <a:lnTo>
                    <a:pt x="2761316" y="196803"/>
                  </a:lnTo>
                  <a:lnTo>
                    <a:pt x="2769184" y="196975"/>
                  </a:lnTo>
                  <a:lnTo>
                    <a:pt x="2776895" y="195674"/>
                  </a:lnTo>
                  <a:lnTo>
                    <a:pt x="2780003" y="199881"/>
                  </a:lnTo>
                  <a:lnTo>
                    <a:pt x="2793343" y="194308"/>
                  </a:lnTo>
                  <a:lnTo>
                    <a:pt x="2810149" y="187497"/>
                  </a:lnTo>
                  <a:lnTo>
                    <a:pt x="2823656" y="187992"/>
                  </a:lnTo>
                  <a:lnTo>
                    <a:pt x="2828073" y="179485"/>
                  </a:lnTo>
                  <a:lnTo>
                    <a:pt x="2842841" y="170415"/>
                  </a:lnTo>
                  <a:lnTo>
                    <a:pt x="2862743" y="164202"/>
                  </a:lnTo>
                  <a:lnTo>
                    <a:pt x="2882564" y="164263"/>
                  </a:lnTo>
                  <a:lnTo>
                    <a:pt x="2904191" y="159929"/>
                  </a:lnTo>
                  <a:lnTo>
                    <a:pt x="2923960" y="155106"/>
                  </a:lnTo>
                  <a:lnTo>
                    <a:pt x="2944394" y="151192"/>
                  </a:lnTo>
                  <a:lnTo>
                    <a:pt x="2968014" y="149585"/>
                  </a:lnTo>
                  <a:lnTo>
                    <a:pt x="2968551" y="148231"/>
                  </a:lnTo>
                  <a:lnTo>
                    <a:pt x="2969834" y="147019"/>
                  </a:lnTo>
                  <a:lnTo>
                    <a:pt x="2971633" y="145916"/>
                  </a:lnTo>
                  <a:lnTo>
                    <a:pt x="2977990" y="143054"/>
                  </a:lnTo>
                  <a:lnTo>
                    <a:pt x="2979451" y="143084"/>
                  </a:lnTo>
                  <a:lnTo>
                    <a:pt x="2984955" y="142606"/>
                  </a:lnTo>
                  <a:lnTo>
                    <a:pt x="2987557" y="141815"/>
                  </a:lnTo>
                  <a:lnTo>
                    <a:pt x="2988872" y="140890"/>
                  </a:lnTo>
                  <a:lnTo>
                    <a:pt x="2989569" y="139648"/>
                  </a:lnTo>
                  <a:lnTo>
                    <a:pt x="2995604" y="137903"/>
                  </a:lnTo>
                  <a:lnTo>
                    <a:pt x="3006341" y="133823"/>
                  </a:lnTo>
                  <a:lnTo>
                    <a:pt x="3009430" y="133663"/>
                  </a:lnTo>
                  <a:lnTo>
                    <a:pt x="3027306" y="128449"/>
                  </a:lnTo>
                  <a:lnTo>
                    <a:pt x="3028065" y="128663"/>
                  </a:lnTo>
                  <a:lnTo>
                    <a:pt x="3030175" y="129026"/>
                  </a:lnTo>
                  <a:lnTo>
                    <a:pt x="3032502" y="129069"/>
                  </a:lnTo>
                  <a:lnTo>
                    <a:pt x="3035344" y="128447"/>
                  </a:lnTo>
                  <a:lnTo>
                    <a:pt x="3038499" y="133601"/>
                  </a:lnTo>
                  <a:lnTo>
                    <a:pt x="3039984" y="129670"/>
                  </a:lnTo>
                  <a:lnTo>
                    <a:pt x="3048088" y="127377"/>
                  </a:lnTo>
                  <a:lnTo>
                    <a:pt x="3055018" y="130337"/>
                  </a:lnTo>
                  <a:lnTo>
                    <a:pt x="3064516" y="129738"/>
                  </a:lnTo>
                  <a:lnTo>
                    <a:pt x="3074732" y="128229"/>
                  </a:lnTo>
                  <a:lnTo>
                    <a:pt x="3083819" y="128455"/>
                  </a:lnTo>
                  <a:lnTo>
                    <a:pt x="3089624" y="126602"/>
                  </a:lnTo>
                  <a:lnTo>
                    <a:pt x="3095883" y="124778"/>
                  </a:lnTo>
                  <a:lnTo>
                    <a:pt x="3102514" y="123051"/>
                  </a:lnTo>
                  <a:lnTo>
                    <a:pt x="3106566" y="122117"/>
                  </a:lnTo>
                  <a:lnTo>
                    <a:pt x="3106766" y="122163"/>
                  </a:lnTo>
                  <a:lnTo>
                    <a:pt x="3107901" y="122095"/>
                  </a:lnTo>
                  <a:lnTo>
                    <a:pt x="3109330" y="121840"/>
                  </a:lnTo>
                  <a:lnTo>
                    <a:pt x="3111276" y="121304"/>
                  </a:lnTo>
                  <a:lnTo>
                    <a:pt x="3113951" y="120416"/>
                  </a:lnTo>
                  <a:lnTo>
                    <a:pt x="3121810" y="118605"/>
                  </a:lnTo>
                  <a:lnTo>
                    <a:pt x="3125308" y="118403"/>
                  </a:lnTo>
                  <a:lnTo>
                    <a:pt x="3134511" y="120325"/>
                  </a:lnTo>
                  <a:lnTo>
                    <a:pt x="3142398" y="123279"/>
                  </a:lnTo>
                  <a:lnTo>
                    <a:pt x="3150422" y="124654"/>
                  </a:lnTo>
                  <a:lnTo>
                    <a:pt x="3160035" y="121841"/>
                  </a:lnTo>
                  <a:lnTo>
                    <a:pt x="3176655" y="121216"/>
                  </a:lnTo>
                  <a:lnTo>
                    <a:pt x="3191791" y="121395"/>
                  </a:lnTo>
                  <a:lnTo>
                    <a:pt x="3206281" y="120862"/>
                  </a:lnTo>
                  <a:lnTo>
                    <a:pt x="3220962" y="118097"/>
                  </a:lnTo>
                  <a:lnTo>
                    <a:pt x="3237099" y="117043"/>
                  </a:lnTo>
                  <a:lnTo>
                    <a:pt x="3252464" y="116315"/>
                  </a:lnTo>
                  <a:lnTo>
                    <a:pt x="3267063" y="115310"/>
                  </a:lnTo>
                  <a:lnTo>
                    <a:pt x="3280898" y="113425"/>
                  </a:lnTo>
                  <a:lnTo>
                    <a:pt x="3289181" y="114548"/>
                  </a:lnTo>
                  <a:lnTo>
                    <a:pt x="3295819" y="110908"/>
                  </a:lnTo>
                  <a:lnTo>
                    <a:pt x="3302412" y="111265"/>
                  </a:lnTo>
                  <a:lnTo>
                    <a:pt x="3309004" y="111622"/>
                  </a:lnTo>
                  <a:lnTo>
                    <a:pt x="3308669" y="119803"/>
                  </a:lnTo>
                  <a:lnTo>
                    <a:pt x="3320452" y="115569"/>
                  </a:lnTo>
                  <a:lnTo>
                    <a:pt x="3329332" y="118893"/>
                  </a:lnTo>
                  <a:lnTo>
                    <a:pt x="3339151" y="119674"/>
                  </a:lnTo>
                  <a:lnTo>
                    <a:pt x="3348062" y="119202"/>
                  </a:lnTo>
                  <a:lnTo>
                    <a:pt x="3354220" y="118762"/>
                  </a:lnTo>
                  <a:lnTo>
                    <a:pt x="3383807" y="121793"/>
                  </a:lnTo>
                  <a:lnTo>
                    <a:pt x="3409502" y="104260"/>
                  </a:lnTo>
                  <a:lnTo>
                    <a:pt x="3417798" y="105307"/>
                  </a:lnTo>
                  <a:lnTo>
                    <a:pt x="3428546" y="104731"/>
                  </a:lnTo>
                  <a:lnTo>
                    <a:pt x="3437888" y="104996"/>
                  </a:lnTo>
                  <a:lnTo>
                    <a:pt x="3441966" y="108564"/>
                  </a:lnTo>
                  <a:lnTo>
                    <a:pt x="3451376" y="107017"/>
                  </a:lnTo>
                  <a:lnTo>
                    <a:pt x="3455931" y="103244"/>
                  </a:lnTo>
                  <a:lnTo>
                    <a:pt x="3454716" y="108652"/>
                  </a:lnTo>
                  <a:lnTo>
                    <a:pt x="3460831" y="108179"/>
                  </a:lnTo>
                  <a:lnTo>
                    <a:pt x="3506451" y="101660"/>
                  </a:lnTo>
                  <a:lnTo>
                    <a:pt x="3508105" y="100488"/>
                  </a:lnTo>
                  <a:lnTo>
                    <a:pt x="3510363" y="100098"/>
                  </a:lnTo>
                  <a:lnTo>
                    <a:pt x="3534572" y="93733"/>
                  </a:lnTo>
                  <a:lnTo>
                    <a:pt x="3557901" y="94272"/>
                  </a:lnTo>
                  <a:lnTo>
                    <a:pt x="3580120" y="92230"/>
                  </a:lnTo>
                  <a:lnTo>
                    <a:pt x="3602452" y="89225"/>
                  </a:lnTo>
                  <a:lnTo>
                    <a:pt x="3626122" y="86873"/>
                  </a:lnTo>
                  <a:lnTo>
                    <a:pt x="3641709" y="87126"/>
                  </a:lnTo>
                  <a:lnTo>
                    <a:pt x="3659007" y="79230"/>
                  </a:lnTo>
                  <a:lnTo>
                    <a:pt x="3673819" y="68031"/>
                  </a:lnTo>
                  <a:lnTo>
                    <a:pt x="3681947" y="58375"/>
                  </a:lnTo>
                  <a:lnTo>
                    <a:pt x="3703880" y="57386"/>
                  </a:lnTo>
                  <a:lnTo>
                    <a:pt x="3726979" y="58531"/>
                  </a:lnTo>
                  <a:lnTo>
                    <a:pt x="3750879" y="59594"/>
                  </a:lnTo>
                  <a:lnTo>
                    <a:pt x="3775212" y="58363"/>
                  </a:lnTo>
                  <a:lnTo>
                    <a:pt x="3895637" y="43688"/>
                  </a:lnTo>
                  <a:lnTo>
                    <a:pt x="3947268" y="40120"/>
                  </a:lnTo>
                  <a:lnTo>
                    <a:pt x="3995676" y="37882"/>
                  </a:lnTo>
                  <a:lnTo>
                    <a:pt x="4043426" y="36798"/>
                  </a:lnTo>
                  <a:lnTo>
                    <a:pt x="4093081" y="36687"/>
                  </a:lnTo>
                  <a:lnTo>
                    <a:pt x="4147082" y="36836"/>
                  </a:lnTo>
                  <a:lnTo>
                    <a:pt x="4203476" y="37561"/>
                  </a:lnTo>
                  <a:lnTo>
                    <a:pt x="4258237" y="40235"/>
                  </a:lnTo>
                  <a:lnTo>
                    <a:pt x="4307342" y="46227"/>
                  </a:lnTo>
                  <a:lnTo>
                    <a:pt x="4366730" y="49549"/>
                  </a:lnTo>
                  <a:lnTo>
                    <a:pt x="4374306" y="49801"/>
                  </a:lnTo>
                  <a:lnTo>
                    <a:pt x="4392888" y="48213"/>
                  </a:lnTo>
                  <a:lnTo>
                    <a:pt x="4411130" y="49497"/>
                  </a:lnTo>
                  <a:lnTo>
                    <a:pt x="4428463" y="51032"/>
                  </a:lnTo>
                  <a:lnTo>
                    <a:pt x="4444319" y="50194"/>
                  </a:lnTo>
                  <a:lnTo>
                    <a:pt x="4449843" y="49961"/>
                  </a:lnTo>
                  <a:lnTo>
                    <a:pt x="4454589" y="50187"/>
                  </a:lnTo>
                  <a:lnTo>
                    <a:pt x="4458827" y="50697"/>
                  </a:lnTo>
                  <a:lnTo>
                    <a:pt x="4469719" y="52795"/>
                  </a:lnTo>
                  <a:lnTo>
                    <a:pt x="4470867" y="54735"/>
                  </a:lnTo>
                  <a:lnTo>
                    <a:pt x="4478594" y="55279"/>
                  </a:lnTo>
                  <a:lnTo>
                    <a:pt x="4480316" y="55771"/>
                  </a:lnTo>
                  <a:lnTo>
                    <a:pt x="4487905" y="55557"/>
                  </a:lnTo>
                  <a:lnTo>
                    <a:pt x="4498660" y="55176"/>
                  </a:lnTo>
                  <a:lnTo>
                    <a:pt x="4510305" y="54872"/>
                  </a:lnTo>
                  <a:lnTo>
                    <a:pt x="4520562" y="54891"/>
                  </a:lnTo>
                  <a:lnTo>
                    <a:pt x="4531796" y="55046"/>
                  </a:lnTo>
                  <a:lnTo>
                    <a:pt x="4537346" y="53968"/>
                  </a:lnTo>
                  <a:lnTo>
                    <a:pt x="4542052" y="54097"/>
                  </a:lnTo>
                  <a:lnTo>
                    <a:pt x="4550754" y="57874"/>
                  </a:lnTo>
                  <a:lnTo>
                    <a:pt x="4576824" y="58176"/>
                  </a:lnTo>
                  <a:lnTo>
                    <a:pt x="4597654" y="60496"/>
                  </a:lnTo>
                  <a:lnTo>
                    <a:pt x="4618079" y="62053"/>
                  </a:lnTo>
                  <a:lnTo>
                    <a:pt x="4642937" y="60063"/>
                  </a:lnTo>
                  <a:lnTo>
                    <a:pt x="4666547" y="61884"/>
                  </a:lnTo>
                  <a:lnTo>
                    <a:pt x="4686484" y="66635"/>
                  </a:lnTo>
                  <a:lnTo>
                    <a:pt x="4702300" y="71423"/>
                  </a:lnTo>
                  <a:lnTo>
                    <a:pt x="4713550" y="73358"/>
                  </a:lnTo>
                  <a:lnTo>
                    <a:pt x="4738509" y="71474"/>
                  </a:lnTo>
                  <a:lnTo>
                    <a:pt x="4765617" y="66513"/>
                  </a:lnTo>
                  <a:lnTo>
                    <a:pt x="4793845" y="61331"/>
                  </a:lnTo>
                  <a:lnTo>
                    <a:pt x="4822164" y="58786"/>
                  </a:lnTo>
                  <a:lnTo>
                    <a:pt x="4846048" y="59305"/>
                  </a:lnTo>
                  <a:lnTo>
                    <a:pt x="4869330" y="59030"/>
                  </a:lnTo>
                  <a:lnTo>
                    <a:pt x="4891590" y="59678"/>
                  </a:lnTo>
                  <a:lnTo>
                    <a:pt x="4912409" y="62962"/>
                  </a:lnTo>
                  <a:lnTo>
                    <a:pt x="4915100" y="61890"/>
                  </a:lnTo>
                  <a:lnTo>
                    <a:pt x="4918123" y="61092"/>
                  </a:lnTo>
                  <a:lnTo>
                    <a:pt x="4921362" y="60490"/>
                  </a:lnTo>
                  <a:lnTo>
                    <a:pt x="4931056" y="59262"/>
                  </a:lnTo>
                  <a:lnTo>
                    <a:pt x="4943042" y="59537"/>
                  </a:lnTo>
                  <a:lnTo>
                    <a:pt x="4945669" y="58596"/>
                  </a:lnTo>
                  <a:lnTo>
                    <a:pt x="4968339" y="56858"/>
                  </a:lnTo>
                  <a:lnTo>
                    <a:pt x="4970976" y="57331"/>
                  </a:lnTo>
                  <a:lnTo>
                    <a:pt x="4993464" y="56342"/>
                  </a:lnTo>
                  <a:lnTo>
                    <a:pt x="4993685" y="56680"/>
                  </a:lnTo>
                  <a:lnTo>
                    <a:pt x="4994693" y="57412"/>
                  </a:lnTo>
                  <a:lnTo>
                    <a:pt x="4996405" y="57910"/>
                  </a:lnTo>
                  <a:lnTo>
                    <a:pt x="4999635" y="57932"/>
                  </a:lnTo>
                  <a:lnTo>
                    <a:pt x="4997386" y="60390"/>
                  </a:lnTo>
                  <a:lnTo>
                    <a:pt x="4999296" y="60789"/>
                  </a:lnTo>
                  <a:lnTo>
                    <a:pt x="5004269" y="60159"/>
                  </a:lnTo>
                  <a:lnTo>
                    <a:pt x="5011209" y="59527"/>
                  </a:lnTo>
                  <a:lnTo>
                    <a:pt x="5060231" y="66553"/>
                  </a:lnTo>
                  <a:lnTo>
                    <a:pt x="5064910" y="66544"/>
                  </a:lnTo>
                  <a:lnTo>
                    <a:pt x="5065971" y="66789"/>
                  </a:lnTo>
                  <a:lnTo>
                    <a:pt x="5067497" y="66849"/>
                  </a:lnTo>
                  <a:lnTo>
                    <a:pt x="5069891" y="66770"/>
                  </a:lnTo>
                  <a:lnTo>
                    <a:pt x="5103870" y="70514"/>
                  </a:lnTo>
                  <a:lnTo>
                    <a:pt x="5113163" y="69610"/>
                  </a:lnTo>
                  <a:lnTo>
                    <a:pt x="5120674" y="70380"/>
                  </a:lnTo>
                  <a:lnTo>
                    <a:pt x="5129163" y="71944"/>
                  </a:lnTo>
                  <a:lnTo>
                    <a:pt x="5141390" y="73418"/>
                  </a:lnTo>
                  <a:lnTo>
                    <a:pt x="5149908" y="70845"/>
                  </a:lnTo>
                  <a:lnTo>
                    <a:pt x="5156616" y="71798"/>
                  </a:lnTo>
                  <a:lnTo>
                    <a:pt x="5163119" y="73868"/>
                  </a:lnTo>
                  <a:lnTo>
                    <a:pt x="5177564" y="73677"/>
                  </a:lnTo>
                  <a:lnTo>
                    <a:pt x="5191870" y="74429"/>
                  </a:lnTo>
                  <a:lnTo>
                    <a:pt x="5206615" y="75540"/>
                  </a:lnTo>
                  <a:lnTo>
                    <a:pt x="5222374" y="76427"/>
                  </a:lnTo>
                  <a:lnTo>
                    <a:pt x="5238430" y="75481"/>
                  </a:lnTo>
                  <a:lnTo>
                    <a:pt x="5252188" y="76678"/>
                  </a:lnTo>
                  <a:lnTo>
                    <a:pt x="5265857" y="78644"/>
                  </a:lnTo>
                  <a:lnTo>
                    <a:pt x="5281650" y="80004"/>
                  </a:lnTo>
                  <a:lnTo>
                    <a:pt x="5293118" y="78411"/>
                  </a:lnTo>
                  <a:lnTo>
                    <a:pt x="5299146" y="80695"/>
                  </a:lnTo>
                  <a:lnTo>
                    <a:pt x="5303546" y="84494"/>
                  </a:lnTo>
                  <a:lnTo>
                    <a:pt x="5310131" y="87448"/>
                  </a:lnTo>
                  <a:lnTo>
                    <a:pt x="5322431" y="86839"/>
                  </a:lnTo>
                  <a:lnTo>
                    <a:pt x="5325724" y="86293"/>
                  </a:lnTo>
                  <a:lnTo>
                    <a:pt x="5328015" y="86005"/>
                  </a:lnTo>
                  <a:lnTo>
                    <a:pt x="5329563" y="85925"/>
                  </a:lnTo>
                  <a:lnTo>
                    <a:pt x="5330666" y="85994"/>
                  </a:lnTo>
                  <a:lnTo>
                    <a:pt x="5335398" y="85635"/>
                  </a:lnTo>
                  <a:lnTo>
                    <a:pt x="5343107" y="84743"/>
                  </a:lnTo>
                  <a:lnTo>
                    <a:pt x="5350566" y="83714"/>
                  </a:lnTo>
                  <a:lnTo>
                    <a:pt x="5357637" y="82601"/>
                  </a:lnTo>
                  <a:lnTo>
                    <a:pt x="5365732" y="83897"/>
                  </a:lnTo>
                  <a:lnTo>
                    <a:pt x="5376511" y="83642"/>
                  </a:lnTo>
                  <a:lnTo>
                    <a:pt x="5385765" y="84185"/>
                  </a:lnTo>
                  <a:lnTo>
                    <a:pt x="5389284" y="87877"/>
                  </a:lnTo>
                  <a:lnTo>
                    <a:pt x="5398879" y="86611"/>
                  </a:lnTo>
                  <a:lnTo>
                    <a:pt x="5403979" y="82971"/>
                  </a:lnTo>
                  <a:lnTo>
                    <a:pt x="5401956" y="88347"/>
                  </a:lnTo>
                  <a:lnTo>
                    <a:pt x="5405149" y="88079"/>
                  </a:lnTo>
                  <a:lnTo>
                    <a:pt x="5407235" y="88395"/>
                  </a:lnTo>
                  <a:lnTo>
                    <a:pt x="5408819" y="88997"/>
                  </a:lnTo>
                  <a:lnTo>
                    <a:pt x="5409310" y="89295"/>
                  </a:lnTo>
                  <a:lnTo>
                    <a:pt x="5447299" y="83872"/>
                  </a:lnTo>
                  <a:lnTo>
                    <a:pt x="5454478" y="82894"/>
                  </a:lnTo>
                  <a:lnTo>
                    <a:pt x="5467002" y="80756"/>
                  </a:lnTo>
                  <a:lnTo>
                    <a:pt x="5468309" y="80959"/>
                  </a:lnTo>
                  <a:lnTo>
                    <a:pt x="5476846" y="78934"/>
                  </a:lnTo>
                  <a:lnTo>
                    <a:pt x="5479544" y="78074"/>
                  </a:lnTo>
                  <a:lnTo>
                    <a:pt x="5481869" y="77052"/>
                  </a:lnTo>
                  <a:lnTo>
                    <a:pt x="5483649" y="75800"/>
                  </a:lnTo>
                  <a:lnTo>
                    <a:pt x="5506777" y="77037"/>
                  </a:lnTo>
                  <a:lnTo>
                    <a:pt x="5529188" y="75656"/>
                  </a:lnTo>
                  <a:lnTo>
                    <a:pt x="5551858" y="73315"/>
                  </a:lnTo>
                  <a:lnTo>
                    <a:pt x="5575761" y="71668"/>
                  </a:lnTo>
                  <a:lnTo>
                    <a:pt x="5605503" y="67902"/>
                  </a:lnTo>
                  <a:lnTo>
                    <a:pt x="5638288" y="62892"/>
                  </a:lnTo>
                  <a:lnTo>
                    <a:pt x="5671441" y="57775"/>
                  </a:lnTo>
                  <a:lnTo>
                    <a:pt x="5702291" y="53690"/>
                  </a:lnTo>
                  <a:lnTo>
                    <a:pt x="5806222" y="46147"/>
                  </a:lnTo>
                  <a:lnTo>
                    <a:pt x="5823636" y="49260"/>
                  </a:lnTo>
                  <a:lnTo>
                    <a:pt x="5841134" y="49686"/>
                  </a:lnTo>
                  <a:lnTo>
                    <a:pt x="5858485" y="48897"/>
                  </a:lnTo>
                  <a:lnTo>
                    <a:pt x="5875458" y="48367"/>
                  </a:lnTo>
                  <a:lnTo>
                    <a:pt x="5876482" y="45703"/>
                  </a:lnTo>
                  <a:lnTo>
                    <a:pt x="5886248" y="45958"/>
                  </a:lnTo>
                  <a:lnTo>
                    <a:pt x="5897320" y="45953"/>
                  </a:lnTo>
                  <a:lnTo>
                    <a:pt x="5902262" y="42512"/>
                  </a:lnTo>
                  <a:lnTo>
                    <a:pt x="5906341" y="42797"/>
                  </a:lnTo>
                  <a:lnTo>
                    <a:pt x="5910319" y="43335"/>
                  </a:lnTo>
                  <a:lnTo>
                    <a:pt x="5914316" y="43936"/>
                  </a:lnTo>
                  <a:lnTo>
                    <a:pt x="5916411" y="44247"/>
                  </a:lnTo>
                  <a:lnTo>
                    <a:pt x="5924447" y="44069"/>
                  </a:lnTo>
                  <a:lnTo>
                    <a:pt x="5927148" y="45796"/>
                  </a:lnTo>
                  <a:lnTo>
                    <a:pt x="5939553" y="46802"/>
                  </a:lnTo>
                  <a:lnTo>
                    <a:pt x="5944132" y="46904"/>
                  </a:lnTo>
                  <a:lnTo>
                    <a:pt x="5948982" y="46693"/>
                  </a:lnTo>
                  <a:lnTo>
                    <a:pt x="5954225" y="45979"/>
                  </a:lnTo>
                  <a:lnTo>
                    <a:pt x="5969137" y="43771"/>
                  </a:lnTo>
                  <a:lnTo>
                    <a:pt x="5987422" y="43668"/>
                  </a:lnTo>
                  <a:lnTo>
                    <a:pt x="6006397" y="43248"/>
                  </a:lnTo>
                  <a:lnTo>
                    <a:pt x="6023382" y="40087"/>
                  </a:lnTo>
                  <a:lnTo>
                    <a:pt x="6029370" y="37963"/>
                  </a:lnTo>
                  <a:lnTo>
                    <a:pt x="6035396" y="35371"/>
                  </a:lnTo>
                  <a:lnTo>
                    <a:pt x="6041223" y="33510"/>
                  </a:lnTo>
                  <a:lnTo>
                    <a:pt x="6046613" y="33576"/>
                  </a:lnTo>
                  <a:lnTo>
                    <a:pt x="6067215" y="34525"/>
                  </a:lnTo>
                  <a:lnTo>
                    <a:pt x="6094588" y="36655"/>
                  </a:lnTo>
                  <a:lnTo>
                    <a:pt x="6122321" y="38843"/>
                  </a:lnTo>
                  <a:lnTo>
                    <a:pt x="6143998" y="39969"/>
                  </a:lnTo>
                  <a:lnTo>
                    <a:pt x="6152293" y="38328"/>
                  </a:lnTo>
                  <a:lnTo>
                    <a:pt x="6164040" y="38708"/>
                  </a:lnTo>
                  <a:lnTo>
                    <a:pt x="6179057" y="39592"/>
                  </a:lnTo>
                  <a:lnTo>
                    <a:pt x="6197165" y="39460"/>
                  </a:lnTo>
                  <a:lnTo>
                    <a:pt x="6210795" y="34419"/>
                  </a:lnTo>
                  <a:lnTo>
                    <a:pt x="6226667" y="28494"/>
                  </a:lnTo>
                  <a:lnTo>
                    <a:pt x="6242635" y="22787"/>
                  </a:lnTo>
                  <a:lnTo>
                    <a:pt x="6256554" y="18396"/>
                  </a:lnTo>
                  <a:lnTo>
                    <a:pt x="6265876" y="15409"/>
                  </a:lnTo>
                  <a:lnTo>
                    <a:pt x="6272404" y="13306"/>
                  </a:lnTo>
                  <a:lnTo>
                    <a:pt x="6280519" y="12286"/>
                  </a:lnTo>
                  <a:lnTo>
                    <a:pt x="6294604" y="12544"/>
                  </a:lnTo>
                  <a:lnTo>
                    <a:pt x="6316064" y="8134"/>
                  </a:lnTo>
                  <a:lnTo>
                    <a:pt x="6335440" y="7656"/>
                  </a:lnTo>
                  <a:lnTo>
                    <a:pt x="6354317" y="8322"/>
                  </a:lnTo>
                  <a:lnTo>
                    <a:pt x="6374278" y="7342"/>
                  </a:lnTo>
                  <a:lnTo>
                    <a:pt x="6389428" y="6192"/>
                  </a:lnTo>
                  <a:lnTo>
                    <a:pt x="6394380" y="6147"/>
                  </a:lnTo>
                  <a:lnTo>
                    <a:pt x="6400433" y="4864"/>
                  </a:lnTo>
                  <a:lnTo>
                    <a:pt x="6418884" y="0"/>
                  </a:lnTo>
                  <a:lnTo>
                    <a:pt x="6424735" y="1747"/>
                  </a:lnTo>
                  <a:lnTo>
                    <a:pt x="6432977" y="2920"/>
                  </a:lnTo>
                  <a:lnTo>
                    <a:pt x="6441738" y="3228"/>
                  </a:lnTo>
                  <a:lnTo>
                    <a:pt x="6449151" y="2381"/>
                  </a:lnTo>
                  <a:lnTo>
                    <a:pt x="6462876" y="4785"/>
                  </a:lnTo>
                  <a:lnTo>
                    <a:pt x="6477856" y="9459"/>
                  </a:lnTo>
                  <a:lnTo>
                    <a:pt x="6492394" y="13969"/>
                  </a:lnTo>
                  <a:lnTo>
                    <a:pt x="6504793" y="15880"/>
                  </a:lnTo>
                  <a:lnTo>
                    <a:pt x="6508679" y="15233"/>
                  </a:lnTo>
                  <a:lnTo>
                    <a:pt x="6506744" y="13827"/>
                  </a:lnTo>
                  <a:lnTo>
                    <a:pt x="6504974" y="12215"/>
                  </a:lnTo>
                  <a:lnTo>
                    <a:pt x="6509353" y="10946"/>
                  </a:lnTo>
                  <a:lnTo>
                    <a:pt x="6518164" y="9509"/>
                  </a:lnTo>
                  <a:lnTo>
                    <a:pt x="6523544" y="7719"/>
                  </a:lnTo>
                  <a:lnTo>
                    <a:pt x="6528829" y="7639"/>
                  </a:lnTo>
                  <a:lnTo>
                    <a:pt x="6537355" y="11328"/>
                  </a:lnTo>
                  <a:lnTo>
                    <a:pt x="6547297" y="10001"/>
                  </a:lnTo>
                  <a:lnTo>
                    <a:pt x="6555904" y="10406"/>
                  </a:lnTo>
                  <a:lnTo>
                    <a:pt x="6565895" y="11545"/>
                  </a:lnTo>
                  <a:lnTo>
                    <a:pt x="6579990" y="12422"/>
                  </a:lnTo>
                  <a:lnTo>
                    <a:pt x="6588439" y="9488"/>
                  </a:lnTo>
                  <a:lnTo>
                    <a:pt x="6596226" y="10111"/>
                  </a:lnTo>
                  <a:lnTo>
                    <a:pt x="6604213" y="11843"/>
                  </a:lnTo>
                  <a:lnTo>
                    <a:pt x="6620130" y="10975"/>
                  </a:lnTo>
                  <a:lnTo>
                    <a:pt x="6636252" y="11043"/>
                  </a:lnTo>
                  <a:lnTo>
                    <a:pt x="6652994" y="11443"/>
                  </a:lnTo>
                  <a:lnTo>
                    <a:pt x="6670776" y="11574"/>
                  </a:lnTo>
                  <a:lnTo>
                    <a:pt x="6688190" y="9889"/>
                  </a:lnTo>
                  <a:lnTo>
                    <a:pt x="6703874" y="10420"/>
                  </a:lnTo>
                  <a:lnTo>
                    <a:pt x="6719752" y="11712"/>
                  </a:lnTo>
                  <a:lnTo>
                    <a:pt x="6737750" y="12308"/>
                  </a:lnTo>
                  <a:lnTo>
                    <a:pt x="6752843" y="13374"/>
                  </a:lnTo>
                  <a:lnTo>
                    <a:pt x="6769586" y="14893"/>
                  </a:lnTo>
                  <a:lnTo>
                    <a:pt x="6786434" y="16575"/>
                  </a:lnTo>
                  <a:lnTo>
                    <a:pt x="6801844" y="18130"/>
                  </a:lnTo>
                  <a:lnTo>
                    <a:pt x="6810375" y="18881"/>
                  </a:lnTo>
                  <a:lnTo>
                    <a:pt x="6810375" y="648585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3171" y="230721"/>
            <a:ext cx="2052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70C0"/>
                </a:solidFill>
              </a:rPr>
              <a:t>Funding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67629" y="1086604"/>
            <a:ext cx="9213215" cy="4641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$600,000</a:t>
            </a:r>
            <a:r>
              <a:rPr sz="3200" b="1" u="heavy" spc="-4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total</a:t>
            </a:r>
            <a:r>
              <a:rPr sz="3200" b="1" u="heavy" spc="-4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funding:</a:t>
            </a:r>
            <a:endParaRPr sz="3200" dirty="0">
              <a:latin typeface="Calibri"/>
              <a:cs typeface="Calibri"/>
            </a:endParaRPr>
          </a:p>
          <a:p>
            <a:pPr marL="188595" indent="-130175">
              <a:lnSpc>
                <a:spcPct val="100000"/>
              </a:lnSpc>
              <a:spcBef>
                <a:spcPts val="3050"/>
              </a:spcBef>
              <a:buSzPct val="96363"/>
              <a:buFont typeface="Arial"/>
              <a:buChar char="•"/>
              <a:tabLst>
                <a:tab pos="188595" algn="l"/>
              </a:tabLst>
            </a:pPr>
            <a:r>
              <a:rPr lang="en-US" sz="2750" dirty="0">
                <a:solidFill>
                  <a:srgbClr val="0070C0"/>
                </a:solidFill>
                <a:latin typeface="Calibri"/>
                <a:cs typeface="Calibri"/>
              </a:rPr>
              <a:t>Large Projects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($25,000-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$100,000</a:t>
            </a:r>
            <a:r>
              <a:rPr sz="275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r>
              <a:rPr sz="275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cost):</a:t>
            </a:r>
            <a:r>
              <a:rPr sz="275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$300,000</a:t>
            </a:r>
            <a:endParaRPr sz="2750" dirty="0">
              <a:latin typeface="Calibri"/>
              <a:cs typeface="Calibri"/>
            </a:endParaRPr>
          </a:p>
          <a:p>
            <a:pPr marL="188595" indent="-130175">
              <a:lnSpc>
                <a:spcPct val="100000"/>
              </a:lnSpc>
              <a:spcBef>
                <a:spcPts val="3229"/>
              </a:spcBef>
              <a:buSzPct val="96363"/>
              <a:buFont typeface="Arial"/>
              <a:buChar char="•"/>
              <a:tabLst>
                <a:tab pos="188595" algn="l"/>
              </a:tabLst>
            </a:pP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Small</a:t>
            </a:r>
            <a:r>
              <a:rPr sz="275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Projects</a:t>
            </a:r>
            <a:r>
              <a:rPr sz="275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($500-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$25,000</a:t>
            </a:r>
            <a:r>
              <a:rPr sz="275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r>
              <a:rPr sz="275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cost):</a:t>
            </a:r>
            <a:r>
              <a:rPr sz="2750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$100,000</a:t>
            </a:r>
            <a:endParaRPr sz="2750" dirty="0">
              <a:latin typeface="Calibri"/>
              <a:cs typeface="Calibri"/>
            </a:endParaRPr>
          </a:p>
          <a:p>
            <a:pPr marL="188595" indent="-130175">
              <a:lnSpc>
                <a:spcPct val="100000"/>
              </a:lnSpc>
              <a:spcBef>
                <a:spcPts val="3225"/>
              </a:spcBef>
              <a:buSzPct val="96363"/>
              <a:buFont typeface="Arial"/>
              <a:buChar char="•"/>
              <a:tabLst>
                <a:tab pos="188595" algn="l"/>
              </a:tabLst>
            </a:pP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r>
              <a:rPr sz="275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Murals:</a:t>
            </a:r>
            <a:r>
              <a:rPr sz="275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$100,000</a:t>
            </a:r>
            <a:endParaRPr sz="2750" dirty="0">
              <a:latin typeface="Calibri"/>
              <a:cs typeface="Calibri"/>
            </a:endParaRPr>
          </a:p>
          <a:p>
            <a:pPr marL="188595" indent="-130175">
              <a:lnSpc>
                <a:spcPct val="100000"/>
              </a:lnSpc>
              <a:spcBef>
                <a:spcPts val="3229"/>
              </a:spcBef>
              <a:buSzPct val="96363"/>
              <a:buFont typeface="Arial"/>
              <a:buChar char="•"/>
              <a:tabLst>
                <a:tab pos="188595" algn="l"/>
              </a:tabLst>
            </a:pP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Architectural/Engineering/Environmental</a:t>
            </a:r>
            <a:r>
              <a:rPr sz="2750" spc="-20" dirty="0">
                <a:solidFill>
                  <a:srgbClr val="0070C0"/>
                </a:solidFill>
                <a:latin typeface="Calibri"/>
                <a:cs typeface="Calibri"/>
              </a:rPr>
              <a:t> Testing:</a:t>
            </a:r>
            <a:r>
              <a:rPr sz="275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$40,000</a:t>
            </a:r>
            <a:endParaRPr sz="2750" dirty="0">
              <a:latin typeface="Calibri"/>
              <a:cs typeface="Calibri"/>
            </a:endParaRPr>
          </a:p>
          <a:p>
            <a:pPr marL="188595" indent="-130175">
              <a:lnSpc>
                <a:spcPct val="100000"/>
              </a:lnSpc>
              <a:spcBef>
                <a:spcPts val="3225"/>
              </a:spcBef>
              <a:buSzPct val="96363"/>
              <a:buFont typeface="Arial"/>
              <a:buChar char="•"/>
              <a:tabLst>
                <a:tab pos="188595" algn="l"/>
              </a:tabLst>
            </a:pP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Administration</a:t>
            </a:r>
            <a:r>
              <a:rPr sz="275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70C0"/>
                </a:solidFill>
                <a:latin typeface="Calibri"/>
                <a:cs typeface="Calibri"/>
              </a:rPr>
              <a:t>program:</a:t>
            </a:r>
            <a:r>
              <a:rPr sz="275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70C0"/>
                </a:solidFill>
                <a:latin typeface="Calibri"/>
                <a:cs typeface="Calibri"/>
              </a:rPr>
              <a:t>$60,000</a:t>
            </a:r>
            <a:endParaRPr sz="275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71114"/>
            <a:ext cx="12192000" cy="1487170"/>
            <a:chOff x="0" y="5371114"/>
            <a:chExt cx="12192000" cy="1487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37717"/>
              <a:ext cx="12191999" cy="1202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224" y="223854"/>
            <a:ext cx="2052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70C0"/>
                </a:solidFill>
              </a:rPr>
              <a:t>Funding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68716" y="1091289"/>
            <a:ext cx="9475470" cy="34455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76530">
              <a:lnSpc>
                <a:spcPts val="3020"/>
              </a:lnSpc>
              <a:spcBef>
                <a:spcPts val="480"/>
              </a:spcBef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Reimbursement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program-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80%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8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eligible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costs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reimbursed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upon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completion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248285" indent="176530">
              <a:lnSpc>
                <a:spcPts val="3020"/>
              </a:lnSpc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Total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project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cost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determine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80%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based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on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lowest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bid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(two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minimum).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  <a:buClr>
                <a:srgbClr val="0070C0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22225" indent="176530">
              <a:lnSpc>
                <a:spcPts val="3020"/>
              </a:lnSpc>
              <a:buSzPct val="96428"/>
              <a:buFont typeface="Arial"/>
              <a:buChar char="•"/>
              <a:tabLst>
                <a:tab pos="189230" algn="l"/>
              </a:tabLst>
            </a:pP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If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more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expensive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contractor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selected,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applicant</a:t>
            </a:r>
            <a:r>
              <a:rPr sz="28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8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responsible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difference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8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cost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71114"/>
            <a:ext cx="12192000" cy="1487170"/>
            <a:chOff x="0" y="5371114"/>
            <a:chExt cx="12192000" cy="1487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37717"/>
              <a:ext cx="12191999" cy="1202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443" rIns="0" bIns="0" rtlCol="0">
            <a:spAutoFit/>
          </a:bodyPr>
          <a:lstStyle/>
          <a:p>
            <a:pPr marL="379158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70C0"/>
                </a:solidFill>
              </a:rPr>
              <a:t>Eligible</a:t>
            </a:r>
            <a:r>
              <a:rPr sz="4800" spc="-40" dirty="0">
                <a:solidFill>
                  <a:srgbClr val="0070C0"/>
                </a:solidFill>
              </a:rPr>
              <a:t> </a:t>
            </a:r>
            <a:r>
              <a:rPr sz="4800" spc="-10" dirty="0">
                <a:solidFill>
                  <a:srgbClr val="0070C0"/>
                </a:solidFill>
              </a:rPr>
              <a:t>Projects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-2" y="1998845"/>
            <a:ext cx="11523345" cy="4739005"/>
            <a:chOff x="-2" y="1998845"/>
            <a:chExt cx="11523345" cy="4739005"/>
          </a:xfrm>
        </p:grpSpPr>
        <p:sp>
          <p:nvSpPr>
            <p:cNvPr id="4" name="object 4"/>
            <p:cNvSpPr/>
            <p:nvPr/>
          </p:nvSpPr>
          <p:spPr>
            <a:xfrm>
              <a:off x="-2" y="1998845"/>
              <a:ext cx="11454765" cy="782320"/>
            </a:xfrm>
            <a:custGeom>
              <a:avLst/>
              <a:gdLst/>
              <a:ahLst/>
              <a:cxnLst/>
              <a:rect l="l" t="t" r="r" b="b"/>
              <a:pathLst>
                <a:path w="11454765" h="782319">
                  <a:moveTo>
                    <a:pt x="11454594" y="781698"/>
                  </a:moveTo>
                  <a:lnTo>
                    <a:pt x="0" y="781698"/>
                  </a:lnTo>
                  <a:lnTo>
                    <a:pt x="0" y="0"/>
                  </a:lnTo>
                  <a:lnTo>
                    <a:pt x="11454594" y="0"/>
                  </a:lnTo>
                  <a:lnTo>
                    <a:pt x="11454594" y="78169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0379"/>
              <a:ext cx="11523062" cy="4547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203079"/>
              <a:ext cx="11383645" cy="4268470"/>
            </a:xfrm>
            <a:custGeom>
              <a:avLst/>
              <a:gdLst/>
              <a:ahLst/>
              <a:cxnLst/>
              <a:rect l="l" t="t" r="r" b="b"/>
              <a:pathLst>
                <a:path w="11383645" h="4268470">
                  <a:moveTo>
                    <a:pt x="11383361" y="4267990"/>
                  </a:moveTo>
                  <a:lnTo>
                    <a:pt x="0" y="4267990"/>
                  </a:lnTo>
                  <a:lnTo>
                    <a:pt x="0" y="0"/>
                  </a:lnTo>
                  <a:lnTo>
                    <a:pt x="11383361" y="0"/>
                  </a:lnTo>
                  <a:lnTo>
                    <a:pt x="11383361" y="4267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3683" y="2162844"/>
            <a:ext cx="9550400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34415" indent="151765">
              <a:lnSpc>
                <a:spcPts val="2590"/>
              </a:lnSpc>
              <a:spcBef>
                <a:spcPts val="425"/>
              </a:spcBef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Exterior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renovations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commercial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mixed-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use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spaces, 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façade/storefront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renovations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5080" indent="151765">
              <a:lnSpc>
                <a:spcPts val="259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Small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projects: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permanently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affixed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signage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awnings</a:t>
            </a:r>
            <a:r>
              <a:rPr sz="2400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minor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exterior painting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Clr>
                <a:srgbClr val="0070C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64465" indent="-114300">
              <a:lnSpc>
                <a:spcPct val="100000"/>
              </a:lnSpc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Building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Murals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0070C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175895" indent="151765">
              <a:lnSpc>
                <a:spcPts val="259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64465" algn="l"/>
              </a:tabLst>
            </a:pP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Exterior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improvements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support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adjusted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business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practices,</a:t>
            </a:r>
            <a:r>
              <a:rPr sz="2400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e.g.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pick-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up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windows</a:t>
            </a:r>
            <a:r>
              <a:rPr sz="2400" spc="-7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outdoor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seating</a:t>
            </a:r>
            <a:r>
              <a:rPr sz="2400" spc="-6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areas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18132" y="1998367"/>
            <a:ext cx="2574290" cy="4850765"/>
            <a:chOff x="9618132" y="1998367"/>
            <a:chExt cx="2574290" cy="4850765"/>
          </a:xfrm>
        </p:grpSpPr>
        <p:sp>
          <p:nvSpPr>
            <p:cNvPr id="9" name="object 9"/>
            <p:cNvSpPr/>
            <p:nvPr/>
          </p:nvSpPr>
          <p:spPr>
            <a:xfrm>
              <a:off x="11542699" y="1998367"/>
              <a:ext cx="152400" cy="782320"/>
            </a:xfrm>
            <a:custGeom>
              <a:avLst/>
              <a:gdLst/>
              <a:ahLst/>
              <a:cxnLst/>
              <a:rect l="l" t="t" r="r" b="b"/>
              <a:pathLst>
                <a:path w="152400" h="782319">
                  <a:moveTo>
                    <a:pt x="152381" y="781699"/>
                  </a:moveTo>
                  <a:lnTo>
                    <a:pt x="0" y="781699"/>
                  </a:lnTo>
                  <a:lnTo>
                    <a:pt x="0" y="0"/>
                  </a:lnTo>
                  <a:lnTo>
                    <a:pt x="152381" y="0"/>
                  </a:lnTo>
                  <a:lnTo>
                    <a:pt x="152381" y="7816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132" y="5371114"/>
              <a:ext cx="2573867" cy="14775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1104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Village of Amityville Commercial Revitalization Fund</vt:lpstr>
      <vt:lpstr>DRI Recap- Village of Amityville Awards</vt:lpstr>
      <vt:lpstr>Eligible Area</vt:lpstr>
      <vt:lpstr>Program Basics</vt:lpstr>
      <vt:lpstr>Program Basics</vt:lpstr>
      <vt:lpstr>Program Basics</vt:lpstr>
      <vt:lpstr>Funding</vt:lpstr>
      <vt:lpstr>Funding</vt:lpstr>
      <vt:lpstr>Eligible Projects</vt:lpstr>
      <vt:lpstr>Ineligible projects</vt:lpstr>
      <vt:lpstr>Ineligible projects</vt:lpstr>
      <vt:lpstr>Ineligible projects</vt:lpstr>
      <vt:lpstr>Application</vt:lpstr>
      <vt:lpstr>Application</vt:lpstr>
      <vt:lpstr>Application</vt:lpstr>
      <vt:lpstr>Process/Timeline</vt:lpstr>
      <vt:lpstr>Process/Timeline</vt:lpstr>
      <vt:lpstr>Reimbursements</vt:lpstr>
      <vt:lpstr>Reimbursements</vt:lpstr>
      <vt:lpstr>FAQs</vt:lpstr>
      <vt:lpstr>Contact Info</vt:lpstr>
      <vt:lpstr>Village of Amityville Commercial Revitalization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Dri-powerpoint.pptx</dc:title>
  <cp:lastModifiedBy>tawaun weber</cp:lastModifiedBy>
  <cp:revision>2</cp:revision>
  <dcterms:created xsi:type="dcterms:W3CDTF">2024-01-25T17:57:45Z</dcterms:created>
  <dcterms:modified xsi:type="dcterms:W3CDTF">2024-01-25T18:39:59Z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Creator">
    <vt:lpwstr>Google</vt:lpwstr>
  </property>
  <property fmtid="{D5CDD505-2E9C-101B-9397-08002B2CF9AE}" pid="4" name="LastSaved">
    <vt:filetime>2024-01-25T00:00:00Z</vt:filetime>
  </property>
</Properties>
</file>