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1"/>
  </p:sldMasterIdLst>
  <p:notesMasterIdLst>
    <p:notesMasterId r:id="rId58"/>
  </p:notesMasterIdLst>
  <p:sldIdLst>
    <p:sldId id="283" r:id="rId2"/>
    <p:sldId id="258" r:id="rId3"/>
    <p:sldId id="281" r:id="rId4"/>
    <p:sldId id="277" r:id="rId5"/>
    <p:sldId id="278" r:id="rId6"/>
    <p:sldId id="280" r:id="rId7"/>
    <p:sldId id="266" r:id="rId8"/>
    <p:sldId id="271" r:id="rId9"/>
    <p:sldId id="272" r:id="rId10"/>
    <p:sldId id="274" r:id="rId11"/>
    <p:sldId id="287" r:id="rId12"/>
    <p:sldId id="288" r:id="rId13"/>
    <p:sldId id="291" r:id="rId14"/>
    <p:sldId id="292" r:id="rId15"/>
    <p:sldId id="289" r:id="rId16"/>
    <p:sldId id="290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293" r:id="rId26"/>
    <p:sldId id="294" r:id="rId27"/>
    <p:sldId id="304" r:id="rId28"/>
    <p:sldId id="305" r:id="rId29"/>
    <p:sldId id="306" r:id="rId30"/>
    <p:sldId id="307" r:id="rId31"/>
    <p:sldId id="310" r:id="rId32"/>
    <p:sldId id="308" r:id="rId33"/>
    <p:sldId id="309" r:id="rId34"/>
    <p:sldId id="311" r:id="rId35"/>
    <p:sldId id="312" r:id="rId36"/>
    <p:sldId id="314" r:id="rId37"/>
    <p:sldId id="313" r:id="rId38"/>
    <p:sldId id="315" r:id="rId39"/>
    <p:sldId id="316" r:id="rId40"/>
    <p:sldId id="317" r:id="rId41"/>
    <p:sldId id="318" r:id="rId42"/>
    <p:sldId id="319" r:id="rId43"/>
    <p:sldId id="320" r:id="rId44"/>
    <p:sldId id="321" r:id="rId45"/>
    <p:sldId id="322" r:id="rId46"/>
    <p:sldId id="323" r:id="rId47"/>
    <p:sldId id="324" r:id="rId48"/>
    <p:sldId id="325" r:id="rId49"/>
    <p:sldId id="326" r:id="rId50"/>
    <p:sldId id="327" r:id="rId51"/>
    <p:sldId id="328" r:id="rId52"/>
    <p:sldId id="329" r:id="rId53"/>
    <p:sldId id="330" r:id="rId54"/>
    <p:sldId id="331" r:id="rId55"/>
    <p:sldId id="267" r:id="rId56"/>
    <p:sldId id="286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640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34504-57DC-4483-84F6-54A1B9B5F6B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17A6F-8409-4CCE-B339-6C361150B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808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770C1-9404-C2EC-2FDD-8EA03C3350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B520B6-A003-FF36-A106-E81C258DDC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98CA3-A169-044F-18FC-F1DEA6DC1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E9BC5-6CED-CF80-5F9E-194920EC4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0877E-9A0F-9ADC-B51B-C68D2ECF7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602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AA931-7E5C-64C5-2FCE-F8C17AB34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6DFD3-DE9B-19B3-D0E2-3E4D6622E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F7C7-64BA-7A5E-1105-034FF466D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23A9BE-A3EC-CAEC-F963-02578326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05DF5-6345-03A3-673B-DB517FCB9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96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5929-9CAF-751E-961C-230FAA360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E6E53-7A8F-CFFE-60A3-57EB4B67B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949A0-2584-8C17-703F-80C0F4442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A247F-2D83-704C-B21F-C7884CF3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71392-EEE5-F762-E0F7-AF31845A7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638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B7DE2-0B7E-6892-16EC-DD37B0EB2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EF33B-94E0-A486-C097-E7785EF9F9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3DF836-D085-9516-EBA6-CC40B2A7D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84881F-AB89-DB9C-FE9A-73163A0C8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B35FF-530A-6D33-BDD9-AEC10EFC6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1ECE58-BD3E-5AAE-77C0-7C7D9F59D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12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C3DDA-64F6-BC77-F9C5-E1970DA6C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64375-FE88-74DF-8946-D33C0CC654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16A4FB-5239-1465-8874-43C311414C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2365E5-390A-B915-68CC-6AB4EC37AA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DD33F8-7D31-42A2-10AD-727A20E1E8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C75748-0EC9-4787-6526-120A5C239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3CCF8F-75A3-B6C5-0567-976904D02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E6026B-67A6-7D66-EB7B-9B5C13B90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183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39A5D-0994-91D5-395A-D003F2067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5FBC4-7117-304C-E4A9-28E9A96A9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7312AE-5BB6-5B97-10E0-BCA9F949F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A333D5-12EC-2222-91DC-1CE70619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411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58A9B0-E51C-5710-1539-DFD79826A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13E996-FCBD-EB63-D6C8-16E2D73B1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5CED8D-25EF-EB65-363A-A6C270951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085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A1FBD-81A2-4003-0A9C-0C632D5D8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D50AE-27E0-6DB9-224A-497E4E6E0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05770E-1559-22BD-F429-A06FF02CF7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3B0F18-C247-65D8-0F24-F5CBBDDC0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4D963-AE8C-067C-3490-34326674F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2B926B-7149-E035-11E1-A5FA916B5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247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54842-D255-FF80-1096-8CDDA54AB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3CE261-1731-AD87-7F57-8B441E9543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30B02B-5918-EE13-6392-1FE86896E1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02920F-1981-9533-BF2B-DD8B67929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78961-A8FB-4B5C-B623-5F0DE8F15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4A7C17-8AD7-0B0C-B795-D3059B207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838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BCCCA-1B01-CFF3-7C51-557C28FB7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996C17-94A2-A613-2D3D-B0CAE635C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65869-9A29-8BFB-7213-8D5DAA0EC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CB3E2-03FC-CAA8-E373-EAFACD868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1D62B-B8F9-9EB7-8C43-D09DD7FBE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99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D24BCB-BD28-7A78-E74A-63123CDD24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EB2991-4F9D-4F5A-7D1B-C04D119BC8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B26F5F-F180-78F8-48C9-56DD92AC8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394AD-8BC5-6703-E585-994C9CCF5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C6538-0B7C-BA9F-306A-98C24B337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18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279E46-97DE-2E61-D85E-6C1A647D4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63D57-9795-4DF0-CF9C-6B36DB2C76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223C1-7211-A40D-D504-97876E27DD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DD1AB-21A4-45A7-AA3D-24F111DF63F1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1E910-E5FA-727A-9821-95CBE3E87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E4B6E-9D69-DA77-0E93-A394E2D02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CBBA3-8983-483F-8489-FD46549CD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530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.png"/><Relationship Id="rId7" Type="http://schemas.openxmlformats.org/officeDocument/2006/relationships/image" Target="../media/image2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7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mailto:Projects@visionlongisland.or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A383DF21-C194-71E0-4231-CD6E6B9FF1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380" y="3258824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50" name="Picture 1" descr="A black and blue text&#10;&#10;Description automatically generated">
            <a:extLst>
              <a:ext uri="{FF2B5EF4-FFF2-40B4-BE49-F238E27FC236}">
                <a16:creationId xmlns:a16="http://schemas.microsoft.com/office/drawing/2014/main" id="{29F2141B-FF7E-D501-3DD4-D4874AB00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451" y="4031843"/>
            <a:ext cx="3592513" cy="103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0EDD6E90-67DB-AE10-1602-AB68602E60B3}"/>
              </a:ext>
            </a:extLst>
          </p:cNvPr>
          <p:cNvGrpSpPr/>
          <p:nvPr/>
        </p:nvGrpSpPr>
        <p:grpSpPr>
          <a:xfrm>
            <a:off x="0" y="5631936"/>
            <a:ext cx="12192000" cy="1226057"/>
            <a:chOff x="0" y="0"/>
            <a:chExt cx="11835994" cy="1130199"/>
          </a:xfrm>
        </p:grpSpPr>
        <p:sp>
          <p:nvSpPr>
            <p:cNvPr id="4" name="Shape 75">
              <a:extLst>
                <a:ext uri="{FF2B5EF4-FFF2-40B4-BE49-F238E27FC236}">
                  <a16:creationId xmlns:a16="http://schemas.microsoft.com/office/drawing/2014/main" id="{C7F4DDB9-4DCA-4A9A-5F85-03B36A5C105B}"/>
                </a:ext>
              </a:extLst>
            </p:cNvPr>
            <p:cNvSpPr/>
            <p:nvPr/>
          </p:nvSpPr>
          <p:spPr>
            <a:xfrm>
              <a:off x="0" y="0"/>
              <a:ext cx="11835994" cy="1130199"/>
            </a:xfrm>
            <a:custGeom>
              <a:avLst/>
              <a:gdLst/>
              <a:ahLst/>
              <a:cxnLst/>
              <a:rect l="0" t="0" r="0" b="0"/>
              <a:pathLst>
                <a:path w="11835994" h="1130199">
                  <a:moveTo>
                    <a:pt x="0" y="0"/>
                  </a:moveTo>
                  <a:lnTo>
                    <a:pt x="11835994" y="0"/>
                  </a:lnTo>
                  <a:lnTo>
                    <a:pt x="11835994" y="1130199"/>
                  </a:lnTo>
                  <a:lnTo>
                    <a:pt x="0" y="1130199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76DA6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US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94F855E-1181-8CF5-8562-3A323610C1CF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501136" y="198730"/>
              <a:ext cx="7638288" cy="719328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72E6D4C-26F9-8046-AF5E-75B7D9D076B5}"/>
                </a:ext>
              </a:extLst>
            </p:cNvPr>
            <p:cNvSpPr/>
            <p:nvPr/>
          </p:nvSpPr>
          <p:spPr>
            <a:xfrm>
              <a:off x="609092" y="137757"/>
              <a:ext cx="3279827" cy="64699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 marL="0" marR="0">
                <a:lnSpc>
                  <a:spcPct val="107000"/>
                </a:lnSpc>
                <a:spcBef>
                  <a:spcPts val="0"/>
                </a:spcBef>
                <a:spcAft>
                  <a:spcPts val="800"/>
                </a:spcAft>
              </a:pPr>
              <a:r>
                <a:rPr lang="en-US" sz="3200" b="1" kern="100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Kathy</a:t>
              </a:r>
              <a:r>
                <a:rPr lang="en-US" sz="3200" b="1" kern="100" spc="95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 </a:t>
              </a:r>
              <a:r>
                <a:rPr lang="en-US" sz="3200" b="1" kern="100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Hochul</a:t>
              </a:r>
              <a:endParaRPr lang="en-US" sz="11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B0152B3-69C3-4368-1E20-B353659EE5AF}"/>
                </a:ext>
              </a:extLst>
            </p:cNvPr>
            <p:cNvSpPr/>
            <p:nvPr/>
          </p:nvSpPr>
          <p:spPr>
            <a:xfrm>
              <a:off x="609092" y="493357"/>
              <a:ext cx="2287987" cy="64699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 marL="0" marR="0">
                <a:lnSpc>
                  <a:spcPct val="107000"/>
                </a:lnSpc>
                <a:spcBef>
                  <a:spcPts val="0"/>
                </a:spcBef>
                <a:spcAft>
                  <a:spcPts val="800"/>
                </a:spcAft>
              </a:pPr>
              <a:r>
                <a:rPr lang="en-US" sz="3200" b="1" kern="100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Governor</a:t>
              </a:r>
              <a:endParaRPr lang="en-US" sz="11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</p:grpSp>
      <p:pic>
        <p:nvPicPr>
          <p:cNvPr id="2051" name="Picture 7">
            <a:extLst>
              <a:ext uri="{FF2B5EF4-FFF2-40B4-BE49-F238E27FC236}">
                <a16:creationId xmlns:a16="http://schemas.microsoft.com/office/drawing/2014/main" id="{969F9BA9-190B-AC4F-805D-2FB2EC4A3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690" y="457200"/>
            <a:ext cx="6656388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Box 2">
            <a:extLst>
              <a:ext uri="{FF2B5EF4-FFF2-40B4-BE49-F238E27FC236}">
                <a16:creationId xmlns:a16="http://schemas.microsoft.com/office/drawing/2014/main" id="{03C33DD5-3527-B02A-DD3F-E181D7A323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380" y="2513881"/>
            <a:ext cx="10556236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marL="0" marR="0" indent="841375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6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Village of Amityville </a:t>
            </a:r>
            <a:endParaRPr lang="en-US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 indent="841375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6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Commercial Revitalization Fund</a:t>
            </a:r>
            <a:endParaRPr lang="en-US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304800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endParaRPr lang="en-US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063476E3-F3A6-5081-CA93-CB30042F0B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348268E-25F2-9279-D067-D3EC76B90D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A4225D7E-5D87-22CD-5CE7-F31EBFB86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A148332B-4239-15A3-9F72-6CC640DCE4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9462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207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7" name="Rectangle 411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9" name="Rectangle 411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10A204-2BC9-908D-81FE-204CEC91CC5B}"/>
              </a:ext>
            </a:extLst>
          </p:cNvPr>
          <p:cNvSpPr txBox="1"/>
          <p:nvPr/>
        </p:nvSpPr>
        <p:spPr>
          <a:xfrm>
            <a:off x="3346946" y="83807"/>
            <a:ext cx="4932425" cy="68230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rgbClr val="0070C0"/>
                </a:solidFill>
                <a:ea typeface="+mj-ea"/>
                <a:cs typeface="+mj-cs"/>
              </a:rPr>
              <a:t>Program Basics</a:t>
            </a:r>
          </a:p>
        </p:txBody>
      </p:sp>
      <p:grpSp>
        <p:nvGrpSpPr>
          <p:cNvPr id="4121" name="Group 412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4122" name="Freeform: Shape 412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23" name="Freeform: Shape 412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24" name="Freeform: Shape 412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25" name="Freeform: Shape 412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50CE2DF-93FB-E4E9-80F3-E0972DF878A8}"/>
              </a:ext>
            </a:extLst>
          </p:cNvPr>
          <p:cNvSpPr txBox="1"/>
          <p:nvPr/>
        </p:nvSpPr>
        <p:spPr>
          <a:xfrm>
            <a:off x="207854" y="714375"/>
            <a:ext cx="11171351" cy="57809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R="0" algn="ctr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70C0"/>
                </a:solidFill>
                <a:effectLst/>
              </a:rPr>
              <a:t>Façade Improvement program funded by the DRI </a:t>
            </a:r>
          </a:p>
          <a:p>
            <a:pPr marR="0" algn="ctr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70C0"/>
                </a:solidFill>
                <a:effectLst/>
              </a:rPr>
              <a:t>for Economic Development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b="1" u="sng" dirty="0">
                <a:solidFill>
                  <a:srgbClr val="0070C0"/>
                </a:solidFill>
                <a:effectLst/>
              </a:rPr>
              <a:t>Criteria for selection: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Projects that are visually prominent downtown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Projects with historic value or historic properties in danger of being lost to disrepair or damage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Projects that will reduce blight/contribute to economic recovery of downtown or stabilize/expand downtown business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70C0"/>
              </a:solidFill>
              <a:effectLst/>
            </a:endParaRPr>
          </a:p>
        </p:txBody>
      </p:sp>
      <p:grpSp>
        <p:nvGrpSpPr>
          <p:cNvPr id="4127" name="Group 412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4128" name="Freeform: Shape 412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29" name="Freeform: Shape 412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0" name="Freeform: Shape 412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31" name="Freeform: Shape 413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06E154FA-3B74-974F-DC46-4F21DC2DB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5" name="Picture 4" descr="A black and blue text&#10;&#10;Description automatically generated">
            <a:extLst>
              <a:ext uri="{FF2B5EF4-FFF2-40B4-BE49-F238E27FC236}">
                <a16:creationId xmlns:a16="http://schemas.microsoft.com/office/drawing/2014/main" id="{B7293621-7941-5C6D-719B-961B69BD8A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67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FFAA78-8F22-A8E3-0F97-7E97E756EA64}"/>
              </a:ext>
            </a:extLst>
          </p:cNvPr>
          <p:cNvSpPr txBox="1"/>
          <p:nvPr/>
        </p:nvSpPr>
        <p:spPr>
          <a:xfrm>
            <a:off x="4017031" y="-18765"/>
            <a:ext cx="5796442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rgbClr val="0070C0"/>
                </a:solidFill>
                <a:ea typeface="+mj-ea"/>
                <a:cs typeface="+mj-cs"/>
              </a:rPr>
              <a:t>Program Basics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221CEF-AC4D-2C24-92F8-452B5B4CBEE2}"/>
              </a:ext>
            </a:extLst>
          </p:cNvPr>
          <p:cNvSpPr txBox="1"/>
          <p:nvPr/>
        </p:nvSpPr>
        <p:spPr>
          <a:xfrm>
            <a:off x="333374" y="1940438"/>
            <a:ext cx="10939993" cy="4895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Projects where assistance will create jobs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Projects where assistance will allow business to expand service offerings</a:t>
            </a:r>
          </a:p>
          <a:p>
            <a:pPr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 Projects must be within the designated boundary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1A62E7-B551-BE8B-FB7D-A5B849411E81}"/>
              </a:ext>
            </a:extLst>
          </p:cNvPr>
          <p:cNvSpPr txBox="1"/>
          <p:nvPr/>
        </p:nvSpPr>
        <p:spPr>
          <a:xfrm>
            <a:off x="496581" y="1293310"/>
            <a:ext cx="3946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solidFill>
                  <a:srgbClr val="0070C0"/>
                </a:solidFill>
              </a:rPr>
              <a:t>Criteria continued: </a:t>
            </a:r>
          </a:p>
        </p:txBody>
      </p:sp>
      <p:pic>
        <p:nvPicPr>
          <p:cNvPr id="3" name="Picture 2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84E9712D-BC23-E427-E027-4AEC80F03C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5" name="Picture 4" descr="A black and blue text&#10;&#10;Description automatically generated">
            <a:extLst>
              <a:ext uri="{FF2B5EF4-FFF2-40B4-BE49-F238E27FC236}">
                <a16:creationId xmlns:a16="http://schemas.microsoft.com/office/drawing/2014/main" id="{BAC0D28D-D28F-F9D3-6ED3-8B401489AE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605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91332D-5C07-9B91-76A5-B9847C1D722A}"/>
              </a:ext>
            </a:extLst>
          </p:cNvPr>
          <p:cNvSpPr txBox="1"/>
          <p:nvPr/>
        </p:nvSpPr>
        <p:spPr>
          <a:xfrm>
            <a:off x="3883743" y="-54912"/>
            <a:ext cx="4100052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0070C0"/>
                </a:solidFill>
                <a:ea typeface="+mj-ea"/>
                <a:cs typeface="+mj-cs"/>
              </a:rPr>
              <a:t>Program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7598C4-1838-084A-D3D8-E08D103D33A2}"/>
              </a:ext>
            </a:extLst>
          </p:cNvPr>
          <p:cNvSpPr txBox="1"/>
          <p:nvPr/>
        </p:nvSpPr>
        <p:spPr>
          <a:xfrm>
            <a:off x="221227" y="905338"/>
            <a:ext cx="11425084" cy="39177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b="1" u="sng" dirty="0">
                <a:solidFill>
                  <a:srgbClr val="0070C0"/>
                </a:solidFill>
                <a:effectLst/>
              </a:rPr>
              <a:t>Project scoring</a:t>
            </a:r>
            <a:r>
              <a:rPr lang="en-US" sz="2800" dirty="0">
                <a:solidFill>
                  <a:srgbClr val="0070C0"/>
                </a:solidFill>
                <a:effectLst/>
              </a:rPr>
              <a:t>: </a:t>
            </a:r>
            <a:endParaRPr lang="en-US" sz="24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rgbClr val="0070C0"/>
                </a:solidFill>
                <a:effectLst/>
              </a:rPr>
              <a:t>Readiness</a:t>
            </a:r>
            <a:r>
              <a:rPr lang="en-US" sz="2400" dirty="0">
                <a:solidFill>
                  <a:srgbClr val="0070C0"/>
                </a:solidFill>
                <a:effectLst/>
              </a:rPr>
              <a:t>- feasibility, proof of ownership, 100% financing in place, reasonable construction timeline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rgbClr val="0070C0"/>
                </a:solidFill>
                <a:effectLst/>
              </a:rPr>
              <a:t>Physical impact</a:t>
            </a:r>
            <a:r>
              <a:rPr lang="en-US" sz="2400" dirty="0">
                <a:solidFill>
                  <a:srgbClr val="0070C0"/>
                </a:solidFill>
                <a:effectLst/>
              </a:rPr>
              <a:t>- visually prominent downtown, historically significant, bringing into compliance with design and codes, transformative beyond normal maintenance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rgbClr val="0070C0"/>
                </a:solidFill>
                <a:effectLst/>
              </a:rPr>
              <a:t>Economic Impact</a:t>
            </a:r>
            <a:r>
              <a:rPr lang="en-US" sz="2400" dirty="0">
                <a:solidFill>
                  <a:srgbClr val="0070C0"/>
                </a:solidFill>
                <a:effectLst/>
              </a:rPr>
              <a:t>-leveraging grant funds with private investment, contribute to economic recovery, stabilize or expand tax base, businesses or jobs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rgbClr val="0070C0"/>
                </a:solidFill>
                <a:effectLst/>
              </a:rPr>
              <a:t>DRI Priorities</a:t>
            </a:r>
            <a:r>
              <a:rPr lang="en-US" sz="2400" dirty="0">
                <a:solidFill>
                  <a:srgbClr val="0070C0"/>
                </a:solidFill>
                <a:effectLst/>
              </a:rPr>
              <a:t>-projects that advance the goals and priorities of the DRI Investment Strategy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09D78653-A5AF-D8D5-53F4-4DB66ECB8C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5" name="Picture 4" descr="A black and blue text&#10;&#10;Description automatically generated">
            <a:extLst>
              <a:ext uri="{FF2B5EF4-FFF2-40B4-BE49-F238E27FC236}">
                <a16:creationId xmlns:a16="http://schemas.microsoft.com/office/drawing/2014/main" id="{5B4C5769-5BDA-9731-C4FC-95CC7FEBD6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550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8003C6-36FA-DF09-95AF-582A48084808}"/>
              </a:ext>
            </a:extLst>
          </p:cNvPr>
          <p:cNvSpPr txBox="1"/>
          <p:nvPr/>
        </p:nvSpPr>
        <p:spPr>
          <a:xfrm>
            <a:off x="3635828" y="246351"/>
            <a:ext cx="3667125" cy="7764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rgbClr val="0070C0"/>
                </a:solidFill>
                <a:ea typeface="+mj-ea"/>
                <a:cs typeface="+mj-cs"/>
              </a:rPr>
              <a:t>Funding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A271C5-4435-6C44-5CC1-1FC3793F6FA9}"/>
              </a:ext>
            </a:extLst>
          </p:cNvPr>
          <p:cNvSpPr txBox="1"/>
          <p:nvPr/>
        </p:nvSpPr>
        <p:spPr>
          <a:xfrm>
            <a:off x="394605" y="1156594"/>
            <a:ext cx="9769627" cy="52865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3500" b="1" u="sng" dirty="0">
                <a:solidFill>
                  <a:srgbClr val="0070C0"/>
                </a:solidFill>
                <a:effectLst/>
              </a:rPr>
              <a:t>$600,000 total funding: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70C0"/>
                </a:solidFill>
                <a:effectLst/>
              </a:rPr>
              <a:t>Building Renovation ($25,000-$100,000 project cost): $300,000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30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70C0"/>
                </a:solidFill>
                <a:effectLst/>
              </a:rPr>
              <a:t>Small Projects ($500-$25,000 project cost): $100,000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30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70C0"/>
                </a:solidFill>
                <a:effectLst/>
              </a:rPr>
              <a:t>Building Murals: $100,000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30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70C0"/>
                </a:solidFill>
                <a:effectLst/>
              </a:rPr>
              <a:t>Architectural/Engineering/Environmental Testing: $40,000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30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70C0"/>
                </a:solidFill>
                <a:effectLst/>
              </a:rPr>
              <a:t>Administration of program: $60,000</a:t>
            </a:r>
          </a:p>
          <a:p>
            <a:pPr marR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dirty="0">
                <a:effectLst/>
              </a:rPr>
              <a:t> 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C2CA6202-B4AD-460E-D4FA-8BD29572DE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6" name="Picture 5" descr="A black and blue text&#10;&#10;Description automatically generated">
            <a:extLst>
              <a:ext uri="{FF2B5EF4-FFF2-40B4-BE49-F238E27FC236}">
                <a16:creationId xmlns:a16="http://schemas.microsoft.com/office/drawing/2014/main" id="{EAEBF3E6-9B0A-46D6-4C17-04F560D83D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264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004134-C3B0-2CE3-D292-6752B1CFD85C}"/>
              </a:ext>
            </a:extLst>
          </p:cNvPr>
          <p:cNvSpPr txBox="1"/>
          <p:nvPr/>
        </p:nvSpPr>
        <p:spPr>
          <a:xfrm>
            <a:off x="4429199" y="296634"/>
            <a:ext cx="4597747" cy="71929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rgbClr val="0070C0"/>
                </a:solidFill>
                <a:ea typeface="+mj-ea"/>
                <a:cs typeface="+mj-cs"/>
              </a:rPr>
              <a:t>Funding</a:t>
            </a:r>
            <a:endParaRPr lang="en-US" sz="48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90593C-4069-0DB9-65EA-A7C2EAD160F2}"/>
              </a:ext>
            </a:extLst>
          </p:cNvPr>
          <p:cNvSpPr txBox="1"/>
          <p:nvPr/>
        </p:nvSpPr>
        <p:spPr>
          <a:xfrm>
            <a:off x="495692" y="1114251"/>
            <a:ext cx="9801247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Reimbursement program- 80% of eligible costs reimbursed upon completion of project.  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70C0"/>
              </a:solidFill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Total project cost to determine 80% based on the lowest of bid (two minimum).</a:t>
            </a: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70C0"/>
              </a:solidFill>
              <a:effectLst/>
            </a:endParaRPr>
          </a:p>
          <a:p>
            <a:pPr marL="0" marR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effectLst/>
              </a:rPr>
              <a:t>If more expensive contractor is selected, applicant is responsible for the difference in cost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36F2D086-3292-8805-1FF9-3719F5361A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6" name="Picture 5" descr="A black and blue text&#10;&#10;Description automatically generated">
            <a:extLst>
              <a:ext uri="{FF2B5EF4-FFF2-40B4-BE49-F238E27FC236}">
                <a16:creationId xmlns:a16="http://schemas.microsoft.com/office/drawing/2014/main" id="{83D90FE4-5420-DA1D-D82B-C19A66F039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295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65" name="Rectangle 516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846BB-2193-F9D7-7716-86702692EB08}"/>
              </a:ext>
            </a:extLst>
          </p:cNvPr>
          <p:cNvSpPr txBox="1"/>
          <p:nvPr/>
        </p:nvSpPr>
        <p:spPr>
          <a:xfrm>
            <a:off x="1062786" y="114999"/>
            <a:ext cx="10066122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rgbClr val="0070C0"/>
                </a:solidFill>
                <a:ea typeface="+mj-ea"/>
                <a:cs typeface="+mj-cs"/>
              </a:rPr>
              <a:t>Eligible Projects</a:t>
            </a:r>
          </a:p>
        </p:txBody>
      </p:sp>
      <p:sp>
        <p:nvSpPr>
          <p:cNvPr id="5167" name="Rectangle 516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69" name="Rectangle 516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5FEFA8-BA4F-AC74-17DA-5BB3B524950C}"/>
              </a:ext>
            </a:extLst>
          </p:cNvPr>
          <p:cNvSpPr txBox="1"/>
          <p:nvPr/>
        </p:nvSpPr>
        <p:spPr>
          <a:xfrm>
            <a:off x="250659" y="2357967"/>
            <a:ext cx="10335247" cy="3467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70C0"/>
                </a:solidFill>
              </a:rPr>
              <a:t>Exterior building renovations for commercial and mixed-use spaces, façade/storefront renovations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70C0"/>
                </a:solidFill>
              </a:rPr>
              <a:t>Small projects: permanently affixed signage and awnings and minor exterior painting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70C0"/>
                </a:solidFill>
              </a:rPr>
              <a:t>Building Murals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70C0"/>
                </a:solidFill>
              </a:rPr>
              <a:t>Exterior improvements to support adjusted business practices, e.g. pick-up windows outdoor seating areas</a:t>
            </a:r>
          </a:p>
        </p:txBody>
      </p:sp>
      <p:sp>
        <p:nvSpPr>
          <p:cNvPr id="5171" name="Rectangle 517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C3E8BA-6D87-8D00-0AFD-8A9A5F4161B3}"/>
              </a:ext>
            </a:extLst>
          </p:cNvPr>
          <p:cNvSpPr txBox="1"/>
          <p:nvPr/>
        </p:nvSpPr>
        <p:spPr>
          <a:xfrm>
            <a:off x="1180947" y="1231021"/>
            <a:ext cx="9829800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endParaRPr lang="en-US" sz="3600" b="1" u="sng" kern="1200" dirty="0">
              <a:solidFill>
                <a:schemeClr val="accent1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9BFE82C6-B0A2-744F-BD5F-E51CFE511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6" name="Picture 5" descr="A black and blue text&#10;&#10;Description automatically generated">
            <a:extLst>
              <a:ext uri="{FF2B5EF4-FFF2-40B4-BE49-F238E27FC236}">
                <a16:creationId xmlns:a16="http://schemas.microsoft.com/office/drawing/2014/main" id="{CC42A5D8-C6D7-E077-43D5-D357E9419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4370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9C3C864-C625-4883-B868-9A4C470F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291" y="3296652"/>
            <a:ext cx="12202113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1F126E-1196-69A7-44E2-C0BF9F24CA3A}"/>
              </a:ext>
            </a:extLst>
          </p:cNvPr>
          <p:cNvSpPr txBox="1"/>
          <p:nvPr/>
        </p:nvSpPr>
        <p:spPr>
          <a:xfrm>
            <a:off x="3650995" y="99910"/>
            <a:ext cx="5610992" cy="8429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rgbClr val="0070C0"/>
                </a:solidFill>
                <a:ea typeface="+mj-ea"/>
                <a:cs typeface="+mj-cs"/>
              </a:rPr>
              <a:t>Ineligible projects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1363ED-F75A-3BF4-0D1D-DA6782651C6B}"/>
              </a:ext>
            </a:extLst>
          </p:cNvPr>
          <p:cNvSpPr txBox="1"/>
          <p:nvPr/>
        </p:nvSpPr>
        <p:spPr>
          <a:xfrm>
            <a:off x="660547" y="1152320"/>
            <a:ext cx="8784019" cy="53369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0070C0"/>
                </a:solidFill>
              </a:rPr>
              <a:t>Ineligible uses of funds include: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Acquisition costs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Improvements to structure owned by religious or private membership-based organizations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rgbClr val="0070C0"/>
                </a:solidFill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Improvements to municipally owned and municipally operated buildings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dirty="0"/>
          </a:p>
        </p:txBody>
      </p:sp>
      <p:pic>
        <p:nvPicPr>
          <p:cNvPr id="4" name="Picture 3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DF684187-E83F-5F82-B80D-4768A0FC01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5" name="Picture 4" descr="A black and blue text&#10;&#10;Description automatically generated">
            <a:extLst>
              <a:ext uri="{FF2B5EF4-FFF2-40B4-BE49-F238E27FC236}">
                <a16:creationId xmlns:a16="http://schemas.microsoft.com/office/drawing/2014/main" id="{BCA5792A-DBA9-DDAB-936A-27B1513AB9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071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89D5E6-ADA0-0934-3821-F6EC672B79CA}"/>
              </a:ext>
            </a:extLst>
          </p:cNvPr>
          <p:cNvSpPr txBox="1"/>
          <p:nvPr/>
        </p:nvSpPr>
        <p:spPr>
          <a:xfrm>
            <a:off x="2726531" y="50159"/>
            <a:ext cx="5718969" cy="70577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</a:t>
            </a:r>
            <a:r>
              <a:rPr lang="en-US" sz="4400" b="1" kern="1200" dirty="0">
                <a:solidFill>
                  <a:srgbClr val="0070C0"/>
                </a:solidFill>
                <a:ea typeface="+mj-ea"/>
                <a:cs typeface="+mj-cs"/>
              </a:rPr>
              <a:t>Ineligible projects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4C7DE8-F352-876F-7C5E-15CBF17569F7}"/>
              </a:ext>
            </a:extLst>
          </p:cNvPr>
          <p:cNvSpPr txBox="1"/>
          <p:nvPr/>
        </p:nvSpPr>
        <p:spPr>
          <a:xfrm>
            <a:off x="172064" y="1054100"/>
            <a:ext cx="11847871" cy="56836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70C0"/>
                </a:solidFill>
              </a:rPr>
              <a:t>Funds may not be used for site work or ancillary activities on a property including but not limited to the following:</a:t>
            </a:r>
            <a:endParaRPr lang="en-US" sz="24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Furnishings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Appliances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Electronics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Tools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Disposable supplies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Business equipment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Non-permanent fixtures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Temporary artwork</a:t>
            </a:r>
            <a:r>
              <a:rPr lang="en-US" sz="2000" dirty="0"/>
              <a:t>				</a:t>
            </a:r>
          </a:p>
        </p:txBody>
      </p:sp>
      <p:grpSp>
        <p:nvGrpSpPr>
          <p:cNvPr id="9223" name="Group 9222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9224" name="Rectangle 9223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25" name="Rectangle 9224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25A10352-01AB-33BD-B427-8FB925B30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5" name="Picture 4" descr="A black and blue text&#10;&#10;Description automatically generated">
            <a:extLst>
              <a:ext uri="{FF2B5EF4-FFF2-40B4-BE49-F238E27FC236}">
                <a16:creationId xmlns:a16="http://schemas.microsoft.com/office/drawing/2014/main" id="{DCC5C284-5825-BA0C-9B1E-69508D59D0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54F7DD-DCD9-65E2-68FA-EF274FFAD452}"/>
              </a:ext>
            </a:extLst>
          </p:cNvPr>
          <p:cNvSpPr txBox="1"/>
          <p:nvPr/>
        </p:nvSpPr>
        <p:spPr>
          <a:xfrm>
            <a:off x="4601634" y="1773766"/>
            <a:ext cx="5521768" cy="472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Site work or ancillary activities including: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Septic systems/laterals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Grading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Parking Lot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Sidewalks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Patios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Decks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Garages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Sheds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Landscaping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Fences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Free standing signs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General maintenance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</a:rPr>
              <a:t>Repairs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871871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0070C0"/>
                </a:solidFill>
                <a:ea typeface="+mj-ea"/>
                <a:cs typeface="+mj-cs"/>
              </a:rPr>
              <a:t>Ineligible projects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806937" y="1635088"/>
            <a:ext cx="10072729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Ineligible business activities include: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alpha val="80000"/>
                  </a:schemeClr>
                </a:solidFill>
              </a:rPr>
              <a:t>Inventory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alpha val="80000"/>
                  </a:schemeClr>
                </a:solidFill>
              </a:rPr>
              <a:t>Rent or lease expenses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alpha val="80000"/>
                  </a:schemeClr>
                </a:solidFill>
              </a:rPr>
              <a:t>Working capital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alpha val="80000"/>
                  </a:schemeClr>
                </a:solidFill>
              </a:rPr>
              <a:t>Other undefined expenses that do not sustain business operations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alpha val="80000"/>
                  </a:schemeClr>
                </a:solidFill>
              </a:rPr>
              <a:t>Funds can not be used for participant, participant’s family or staff labor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alpha val="80000"/>
                  </a:schemeClr>
                </a:solidFill>
              </a:rPr>
              <a:t>For reimbursement of materials only </a:t>
            </a: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493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11a Ireland Place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 permission: yes (unsigned)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$12,500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$10,000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Ami-Tea House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31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238122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Ami-Tea House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99C81B04-DE19-78AA-9E53-7F2633A18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429" y="2074335"/>
            <a:ext cx="3367422" cy="3952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959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194a Park Avenue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 permission: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$5,136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$4,109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Cornicopia’s</a:t>
            </a: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 </a:t>
            </a: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Noshery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025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238122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Cornicopia’s</a:t>
            </a: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 </a:t>
            </a: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Noshery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3" name="Picture 22" descr="A window of a store&#10;&#10;Description automatically generated">
            <a:extLst>
              <a:ext uri="{FF2B5EF4-FFF2-40B4-BE49-F238E27FC236}">
                <a16:creationId xmlns:a16="http://schemas.microsoft.com/office/drawing/2014/main" id="{85767EBD-3BE6-7C5A-EF53-DBE03A9E4F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087" y="3548379"/>
            <a:ext cx="4697817" cy="2167148"/>
          </a:xfrm>
          <a:prstGeom prst="rect">
            <a:avLst/>
          </a:prstGeom>
        </p:spPr>
      </p:pic>
      <p:pic>
        <p:nvPicPr>
          <p:cNvPr id="25" name="Picture 24" descr="A window with a skull on it&#10;&#10;Description automatically generated">
            <a:extLst>
              <a:ext uri="{FF2B5EF4-FFF2-40B4-BE49-F238E27FC236}">
                <a16:creationId xmlns:a16="http://schemas.microsoft.com/office/drawing/2014/main" id="{56AF9690-9773-581D-362A-7E92129250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902" y="1142473"/>
            <a:ext cx="4697818" cy="2167149"/>
          </a:xfrm>
          <a:prstGeom prst="rect">
            <a:avLst/>
          </a:prstGeom>
        </p:spPr>
      </p:pic>
      <p:pic>
        <p:nvPicPr>
          <p:cNvPr id="31" name="Picture 30" descr="A window with a glass pane&#10;&#10;Description automatically generated">
            <a:extLst>
              <a:ext uri="{FF2B5EF4-FFF2-40B4-BE49-F238E27FC236}">
                <a16:creationId xmlns:a16="http://schemas.microsoft.com/office/drawing/2014/main" id="{302930B7-8DFA-BC07-E8EC-F8E55B97438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2" r="28623"/>
          <a:stretch/>
        </p:blipFill>
        <p:spPr>
          <a:xfrm rot="5400000">
            <a:off x="5568725" y="2401921"/>
            <a:ext cx="3809275" cy="3163661"/>
          </a:xfrm>
          <a:prstGeom prst="rect">
            <a:avLst/>
          </a:prstGeom>
        </p:spPr>
      </p:pic>
      <p:pic>
        <p:nvPicPr>
          <p:cNvPr id="33" name="Picture 32" descr="A white door with a window&#10;&#10;Description automatically generated">
            <a:extLst>
              <a:ext uri="{FF2B5EF4-FFF2-40B4-BE49-F238E27FC236}">
                <a16:creationId xmlns:a16="http://schemas.microsoft.com/office/drawing/2014/main" id="{09F69568-B4C7-6801-74DF-D65917122CA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45" t="-233" r="27479" b="233"/>
          <a:stretch/>
        </p:blipFill>
        <p:spPr>
          <a:xfrm rot="5400000">
            <a:off x="8223569" y="1587535"/>
            <a:ext cx="4133729" cy="316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877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233 Countyline Road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$3,000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$2,400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Auto-</a:t>
            </a: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topia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5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4971545" y="6067012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Auto-</a:t>
            </a: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topia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71475D-EC28-E60F-FD42-C13E224F43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483" y="2083576"/>
            <a:ext cx="4168062" cy="245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395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112-116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$5,500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$4,400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467101" y="568301"/>
            <a:ext cx="51181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Poppy’s Bagels &amp; Professional Offices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636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2971801" y="568301"/>
            <a:ext cx="5731586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Poppy’s Bagels &amp; Professional Offices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8A3111-11DB-1B6B-5528-C27DE800AF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461" y="2725763"/>
            <a:ext cx="6197701" cy="2322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4944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140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$56,385**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$45,108**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Sal the Barber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7479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427811" y="6024701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Sal the Barber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 descr="A drawing of a building&#10;&#10;Description automatically generated">
            <a:extLst>
              <a:ext uri="{FF2B5EF4-FFF2-40B4-BE49-F238E27FC236}">
                <a16:creationId xmlns:a16="http://schemas.microsoft.com/office/drawing/2014/main" id="{1C9852FE-8782-2F32-6D6D-3EF4CB622EE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5" r="15134"/>
          <a:stretch/>
        </p:blipFill>
        <p:spPr>
          <a:xfrm>
            <a:off x="6394989" y="1766111"/>
            <a:ext cx="5640143" cy="3255097"/>
          </a:xfrm>
          <a:prstGeom prst="rect">
            <a:avLst/>
          </a:prstGeom>
        </p:spPr>
      </p:pic>
      <p:pic>
        <p:nvPicPr>
          <p:cNvPr id="13" name="Picture 12" descr="A collage of different buildings&#10;&#10;Description automatically generated">
            <a:extLst>
              <a:ext uri="{FF2B5EF4-FFF2-40B4-BE49-F238E27FC236}">
                <a16:creationId xmlns:a16="http://schemas.microsoft.com/office/drawing/2014/main" id="{D21C5A8C-91EB-FB06-04C4-73338B075BA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5" t="11667" r="193" b="5864"/>
          <a:stretch/>
        </p:blipFill>
        <p:spPr>
          <a:xfrm>
            <a:off x="480792" y="1758578"/>
            <a:ext cx="5757330" cy="325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1461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146-158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$74,500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$59,600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Marc </a:t>
            </a: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Soloman</a:t>
            </a: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 Building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79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427811" y="6024701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Marc </a:t>
            </a: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Soloman</a:t>
            </a: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 Building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685528-75AC-5C8E-B6BF-CA9AE2F7CA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0408" y="2283547"/>
            <a:ext cx="5819591" cy="17287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BB8DDC9-7060-B5CE-CD12-C0BB4601D4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542791" y="1223420"/>
            <a:ext cx="3043523" cy="4203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8715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163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Owner’s permission: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$67,502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$54,002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New Triangle Cleaners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5088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427811" y="6024701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New Triangle Cleaners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F4F753D-5B0E-8511-49D5-F8EA68B85E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052" y="2604069"/>
            <a:ext cx="5012782" cy="18942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8074CB5-ED81-59C7-497D-47503E571D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70034" y="1689933"/>
            <a:ext cx="5719233" cy="369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802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170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$76,950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$61,560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Historical Society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8093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4971545" y="6067012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833EF4-71CA-6459-9742-33BEDC09E7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151" b="6263"/>
          <a:stretch/>
        </p:blipFill>
        <p:spPr>
          <a:xfrm rot="10800000">
            <a:off x="4579134" y="2494762"/>
            <a:ext cx="4878763" cy="36139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D74906D-838F-E3BC-75CF-B19452AAF46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13" t="8691" r="4661" b="4136"/>
          <a:stretch/>
        </p:blipFill>
        <p:spPr>
          <a:xfrm rot="16200000">
            <a:off x="1128213" y="383648"/>
            <a:ext cx="2593077" cy="34976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2874AAD-A22F-174C-9FD9-004BA53692B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353" t="7023" r="5919" b="5305"/>
          <a:stretch/>
        </p:blipFill>
        <p:spPr>
          <a:xfrm rot="16200000">
            <a:off x="1128212" y="3049483"/>
            <a:ext cx="2593078" cy="349762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1C40250-9E6F-8F03-44A5-7FE98A0712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8311631" y="129834"/>
            <a:ext cx="3749784" cy="329916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Historical Society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5938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192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$25,000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$20,000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 Ales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751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4971545" y="6067012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 Ales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DD6165-4DDF-496E-A377-A7D67F0AA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133" y="1672125"/>
            <a:ext cx="4720700" cy="4054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872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198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$100,000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$80,000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Music Hall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1607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Music Hall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 descr="A white paper with a picture of a building and a tree&#10;&#10;Description automatically generated">
            <a:extLst>
              <a:ext uri="{FF2B5EF4-FFF2-40B4-BE49-F238E27FC236}">
                <a16:creationId xmlns:a16="http://schemas.microsoft.com/office/drawing/2014/main" id="{3D5745E0-396B-CD7E-C9FB-1DB4D0110AB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97" t="19769" r="24265" b="20906"/>
          <a:stretch/>
        </p:blipFill>
        <p:spPr>
          <a:xfrm rot="5400000">
            <a:off x="1842003" y="1432826"/>
            <a:ext cx="2489200" cy="4068548"/>
          </a:xfrm>
          <a:prstGeom prst="rect">
            <a:avLst/>
          </a:prstGeom>
        </p:spPr>
      </p:pic>
      <p:pic>
        <p:nvPicPr>
          <p:cNvPr id="19" name="Picture 18" descr="A building with many windows&#10;&#10;Description automatically generated">
            <a:extLst>
              <a:ext uri="{FF2B5EF4-FFF2-40B4-BE49-F238E27FC236}">
                <a16:creationId xmlns:a16="http://schemas.microsoft.com/office/drawing/2014/main" id="{3F27AF40-8D86-662D-AEE6-1B706E5E43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75922" y="1127481"/>
            <a:ext cx="3161032" cy="447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583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5466845" y="607890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Alternative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Music Hall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9" name="Picture 8" descr="A building with many windows&#10;&#10;Description automatically generated">
            <a:extLst>
              <a:ext uri="{FF2B5EF4-FFF2-40B4-BE49-F238E27FC236}">
                <a16:creationId xmlns:a16="http://schemas.microsoft.com/office/drawing/2014/main" id="{5395F198-C95C-3E8A-5264-A29350E027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022" y="2041684"/>
            <a:ext cx="5022486" cy="3249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9055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209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$36,675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$29,340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Wellness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4964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Amityville Wellness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DA8795-CAC6-B048-6B0E-731F77A7E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0986" y="211150"/>
            <a:ext cx="2656911" cy="294688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FE3B21-E094-421E-E2A0-EBCD3C8535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6445" y="2911448"/>
            <a:ext cx="3176681" cy="237814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6697CDF-6D06-A3C1-568B-26A2C1F456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0258" y="1517917"/>
            <a:ext cx="3286727" cy="216687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D9CC22C-2122-5B13-9B23-983FBE297D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806245" y="615205"/>
            <a:ext cx="3155284" cy="354454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687D854-CF5F-C078-BE8F-A7A507D441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2494723" y="3621670"/>
            <a:ext cx="2680595" cy="3065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2626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216-222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$24,423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$19,538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Redwood Real Estate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8001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Redwood Real Estate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5219D5-CB7A-E575-C6BE-0E59E7DE5E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812" y="1103788"/>
            <a:ext cx="7331192" cy="435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4690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225-227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$82,770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$66,216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St. Martin’s Cloak Room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4607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St. Martin’s Cloak Room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DBCF9B-D853-0398-8609-147F82C63F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5535" y="1093222"/>
            <a:ext cx="7379408" cy="41101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A8E2DE8-A966-E18D-9C8B-6AF7FBED09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854" r="16283"/>
          <a:stretch/>
        </p:blipFill>
        <p:spPr>
          <a:xfrm>
            <a:off x="722090" y="2463229"/>
            <a:ext cx="3963442" cy="24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5099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229-233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$100,000+ (~$190,000)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$80,000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New China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5960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8" name="Picture 7" descr="A building with glass windows&#10;&#10;Description automatically generated">
            <a:extLst>
              <a:ext uri="{FF2B5EF4-FFF2-40B4-BE49-F238E27FC236}">
                <a16:creationId xmlns:a16="http://schemas.microsoft.com/office/drawing/2014/main" id="{20724212-7C1D-AABC-9E45-E967605E96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874" y="809835"/>
            <a:ext cx="3384833" cy="2538625"/>
          </a:xfrm>
          <a:prstGeom prst="rect">
            <a:avLst/>
          </a:prstGeom>
        </p:spPr>
      </p:pic>
      <p:pic>
        <p:nvPicPr>
          <p:cNvPr id="18" name="Picture 17" descr="A building with a sign on the side&#10;&#10;Description automatically generated">
            <a:extLst>
              <a:ext uri="{FF2B5EF4-FFF2-40B4-BE49-F238E27FC236}">
                <a16:creationId xmlns:a16="http://schemas.microsoft.com/office/drawing/2014/main" id="{C74E6DE7-C4D3-AA24-6D48-087B0D7357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873" y="3488000"/>
            <a:ext cx="3384833" cy="25386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D8706D-17CE-4B9B-AABB-E1913F0727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5599" y="749300"/>
            <a:ext cx="6208673" cy="297263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835021" y="568301"/>
            <a:ext cx="421206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New China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08D1FE6-3DF1-563C-8D51-86C54DBB0C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4262" y="3365909"/>
            <a:ext cx="5872484" cy="2427492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4916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250-256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$60,000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$48,000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Broadway Convenience/Firestone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8654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Broadway Convenience/ Firestone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7002B2-FFC0-539C-73A0-2A9C5BB00A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128" y="1238120"/>
            <a:ext cx="4895160" cy="20300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E08B19A-57BE-F047-D5F5-DA2FB0316E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127" y="3710696"/>
            <a:ext cx="4895159" cy="165130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DEFF7BB-D56D-1332-854F-BB6CD0D4A0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8517" y="1883012"/>
            <a:ext cx="6332359" cy="295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6361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5488011" y="5804026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Alternative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259667" y="568301"/>
            <a:ext cx="53086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Broadway Convenience/Firestone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26" name="Picture 25" descr="A building with a few windows&#10;&#10;Description automatically generated with medium confidence">
            <a:extLst>
              <a:ext uri="{FF2B5EF4-FFF2-40B4-BE49-F238E27FC236}">
                <a16:creationId xmlns:a16="http://schemas.microsoft.com/office/drawing/2014/main" id="{C9AB78F9-EE70-4F80-C8CE-DFBC3471FE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0134" y="1243116"/>
            <a:ext cx="7250930" cy="46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490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357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$100,000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$80,000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Broadway Express Medical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9542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Broadway Express Medical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91DE02-0EE1-767D-AB5E-A2E1641237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412" y="1919227"/>
            <a:ext cx="5646909" cy="307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15941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560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$8,000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$6,400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Superstar Beverage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8343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Superstar Beverage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9" name="Picture 8" descr="A white board with writing on it&#10;&#10;Description automatically generated">
            <a:extLst>
              <a:ext uri="{FF2B5EF4-FFF2-40B4-BE49-F238E27FC236}">
                <a16:creationId xmlns:a16="http://schemas.microsoft.com/office/drawing/2014/main" id="{52A65B31-2906-A7CD-5DA3-791BE01C44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127" y="2054551"/>
            <a:ext cx="3582375" cy="268678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391AC68-9C49-071D-F2CE-FF6A01C52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433" y="2072473"/>
            <a:ext cx="5612978" cy="268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47271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37 Union Avenue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$19,100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$15,280 (grant request $5000)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St. Martin of Tours 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85478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St. Martin of Tours 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F8BB3B-5499-37EC-F0E1-CB8B1D083A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1128151" y="429657"/>
            <a:ext cx="2393981" cy="26972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5867776-8078-26E7-CB01-B4A8399A1A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5948" y="1628779"/>
            <a:ext cx="3674944" cy="311918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70682BD-4EE3-677F-E401-F1F52F0499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7152" y="3429000"/>
            <a:ext cx="3322015" cy="242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138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37 John Street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Small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$17,518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$14,014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BEH Properties-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61447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BEH Properties-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B086DB-44DE-0491-1B90-A46C49878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7635" y="1947880"/>
            <a:ext cx="5090827" cy="296223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4D8C15B-0C66-B151-ED9C-3324FCBCF1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165" y="222027"/>
            <a:ext cx="2795464" cy="332645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A1CE78F-0827-3389-2825-49DCF0716A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24621" y="1484755"/>
            <a:ext cx="2487280" cy="324391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104D60C-22A5-DD11-9511-CDD568FD2C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4980" y="3312334"/>
            <a:ext cx="3686220" cy="272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49488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120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no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$26,295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$21,036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Yuliano</a:t>
            </a: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 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07178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 err="1">
                <a:solidFill>
                  <a:schemeClr val="accent1">
                    <a:alpha val="80000"/>
                  </a:schemeClr>
                </a:solidFill>
              </a:rPr>
              <a:t>Yuliano</a:t>
            </a: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 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A5945C-B32D-A68D-85E8-EB72216B25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329" y="1612469"/>
            <a:ext cx="5040270" cy="341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5736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4262968" y="1635088"/>
            <a:ext cx="6616698" cy="40375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Address: 175 Broadway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Ownership: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Proof of Finances: yes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type: Large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Project budget: $46,100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alpha val="80000"/>
                  </a:schemeClr>
                </a:solidFill>
              </a:rPr>
              <a:t>80% grant max: $36,880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AC05E0-D759-B2C6-D76B-482486E83E03}"/>
              </a:ext>
            </a:extLst>
          </p:cNvPr>
          <p:cNvSpPr txBox="1"/>
          <p:nvPr/>
        </p:nvSpPr>
        <p:spPr>
          <a:xfrm>
            <a:off x="3530600" y="568301"/>
            <a:ext cx="4737099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St. Mary’s 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07117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2C79A-B440-3957-1B89-6E466AEDD9A4}"/>
              </a:ext>
            </a:extLst>
          </p:cNvPr>
          <p:cNvSpPr txBox="1"/>
          <p:nvPr/>
        </p:nvSpPr>
        <p:spPr>
          <a:xfrm>
            <a:off x="3147811" y="117171"/>
            <a:ext cx="5555576" cy="14007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a typeface="+mj-ea"/>
                <a:cs typeface="+mj-cs"/>
              </a:rPr>
              <a:t>Project evaluation</a:t>
            </a:r>
            <a:endParaRPr lang="en-US" sz="4400" kern="1200" dirty="0">
              <a:solidFill>
                <a:srgbClr val="0070C0"/>
              </a:solidFill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3EE4D89-2B06-9B93-0EFE-CAB969E73CA9}"/>
              </a:ext>
            </a:extLst>
          </p:cNvPr>
          <p:cNvSpPr txBox="1"/>
          <p:nvPr/>
        </p:nvSpPr>
        <p:spPr>
          <a:xfrm>
            <a:off x="729597" y="6026625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Existing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2" name="Picture 1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FA93E6-4EDB-6048-DE89-2EA086D4B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029C34-34D5-F7F6-7B12-67A1543ED0BA}"/>
              </a:ext>
            </a:extLst>
          </p:cNvPr>
          <p:cNvSpPr txBox="1"/>
          <p:nvPr/>
        </p:nvSpPr>
        <p:spPr>
          <a:xfrm>
            <a:off x="6377011" y="6040968"/>
            <a:ext cx="171335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Proposed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BBB9B1-9511-869C-B311-A309924F4D06}"/>
              </a:ext>
            </a:extLst>
          </p:cNvPr>
          <p:cNvSpPr txBox="1"/>
          <p:nvPr/>
        </p:nvSpPr>
        <p:spPr>
          <a:xfrm>
            <a:off x="3365501" y="568301"/>
            <a:ext cx="5092700" cy="609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chemeClr val="accent1">
                    <a:alpha val="80000"/>
                  </a:schemeClr>
                </a:solidFill>
              </a:rPr>
              <a:t>St. Mary’s - Ineligible</a:t>
            </a:r>
            <a:endParaRPr lang="en-US" sz="2400" dirty="0">
              <a:solidFill>
                <a:schemeClr val="accent1">
                  <a:alpha val="80000"/>
                </a:schemeClr>
              </a:solidFill>
            </a:endParaRPr>
          </a:p>
        </p:txBody>
      </p:sp>
      <p:pic>
        <p:nvPicPr>
          <p:cNvPr id="3" name="Picture 2" descr="A black and blue text&#10;&#10;Description automatically generated">
            <a:extLst>
              <a:ext uri="{FF2B5EF4-FFF2-40B4-BE49-F238E27FC236}">
                <a16:creationId xmlns:a16="http://schemas.microsoft.com/office/drawing/2014/main" id="{29D312A9-2DD9-6A1C-B16D-5AE5124D6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F1281C-351E-6ED2-3241-EBFDB08F5D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7511989" y="730018"/>
            <a:ext cx="3317347" cy="52217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F06874A-82E0-0A60-C7BF-2918A1031F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37558" y="996412"/>
            <a:ext cx="3646467" cy="327331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542DFE-90B4-0D2A-CE38-7A3B70DF5D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3061"/>
          <a:stretch/>
        </p:blipFill>
        <p:spPr>
          <a:xfrm rot="5400000">
            <a:off x="3334538" y="4053808"/>
            <a:ext cx="2647742" cy="2375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44316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08E8D2-E430-C841-F56C-F4106152A687}"/>
              </a:ext>
            </a:extLst>
          </p:cNvPr>
          <p:cNvSpPr txBox="1"/>
          <p:nvPr/>
        </p:nvSpPr>
        <p:spPr>
          <a:xfrm>
            <a:off x="3975125" y="294001"/>
            <a:ext cx="4597747" cy="5805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u="sng" kern="1200" dirty="0">
                <a:solidFill>
                  <a:srgbClr val="0070C0"/>
                </a:solidFill>
                <a:ea typeface="+mj-ea"/>
                <a:cs typeface="+mj-cs"/>
              </a:rPr>
              <a:t>Contact Info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FE026B-47E7-DDC5-878C-27968F08C64B}"/>
              </a:ext>
            </a:extLst>
          </p:cNvPr>
          <p:cNvSpPr txBox="1"/>
          <p:nvPr/>
        </p:nvSpPr>
        <p:spPr>
          <a:xfrm>
            <a:off x="2284081" y="1078594"/>
            <a:ext cx="6826052" cy="56591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4000" b="1" dirty="0">
                <a:solidFill>
                  <a:srgbClr val="0070C0"/>
                </a:solidFill>
              </a:rPr>
              <a:t>Vision Long Island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b="1" dirty="0">
                <a:solidFill>
                  <a:srgbClr val="0070C0"/>
                </a:solidFill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u="sng" dirty="0">
                <a:solidFill>
                  <a:srgbClr val="0070C0"/>
                </a:solidFill>
              </a:rPr>
              <a:t>Phone:</a:t>
            </a:r>
            <a:r>
              <a:rPr lang="en-US" sz="3200" dirty="0">
                <a:solidFill>
                  <a:srgbClr val="0070C0"/>
                </a:solidFill>
              </a:rPr>
              <a:t> 631-261-0242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70C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u="sng" dirty="0">
                <a:solidFill>
                  <a:srgbClr val="0070C0"/>
                </a:solidFill>
              </a:rPr>
              <a:t>Email: </a:t>
            </a:r>
            <a:r>
              <a:rPr lang="en-US" sz="3200" dirty="0">
                <a:solidFill>
                  <a:srgbClr val="0070C0"/>
                </a:solidFill>
                <a:hlinkClick r:id="rId2"/>
              </a:rPr>
              <a:t>Projects@visionlongisland.org</a:t>
            </a:r>
            <a:endParaRPr lang="en-US" sz="320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20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u="sng" dirty="0">
                <a:solidFill>
                  <a:srgbClr val="0070C0"/>
                </a:solidFill>
              </a:rPr>
              <a:t>Village Hall of Amityville: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dirty="0">
              <a:solidFill>
                <a:srgbClr val="0070C0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black and blue sign with yellow text&#10;&#10;Description automatically generated">
            <a:extLst>
              <a:ext uri="{FF2B5EF4-FFF2-40B4-BE49-F238E27FC236}">
                <a16:creationId xmlns:a16="http://schemas.microsoft.com/office/drawing/2014/main" id="{A8EFE36F-7E43-8478-ECDA-73068AE912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3" y="6076476"/>
            <a:ext cx="2573867" cy="772160"/>
          </a:xfrm>
          <a:prstGeom prst="rect">
            <a:avLst/>
          </a:prstGeom>
        </p:spPr>
      </p:pic>
      <p:pic>
        <p:nvPicPr>
          <p:cNvPr id="6" name="Picture 5" descr="A black and blue text&#10;&#10;Description automatically generated">
            <a:extLst>
              <a:ext uri="{FF2B5EF4-FFF2-40B4-BE49-F238E27FC236}">
                <a16:creationId xmlns:a16="http://schemas.microsoft.com/office/drawing/2014/main" id="{681E6D2B-ECE9-422E-E4BC-1EBFE51BEF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132" y="5371114"/>
            <a:ext cx="2573867" cy="73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463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A383DF21-C194-71E0-4231-CD6E6B9FF1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380" y="3258824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50" name="Picture 1" descr="A black and blue text&#10;&#10;Description automatically generated">
            <a:extLst>
              <a:ext uri="{FF2B5EF4-FFF2-40B4-BE49-F238E27FC236}">
                <a16:creationId xmlns:a16="http://schemas.microsoft.com/office/drawing/2014/main" id="{29F2141B-FF7E-D501-3DD4-D4874AB00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451" y="4031843"/>
            <a:ext cx="3592513" cy="103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0EDD6E90-67DB-AE10-1602-AB68602E60B3}"/>
              </a:ext>
            </a:extLst>
          </p:cNvPr>
          <p:cNvGrpSpPr/>
          <p:nvPr/>
        </p:nvGrpSpPr>
        <p:grpSpPr>
          <a:xfrm>
            <a:off x="0" y="5631936"/>
            <a:ext cx="12192000" cy="1226057"/>
            <a:chOff x="0" y="0"/>
            <a:chExt cx="11835994" cy="1130199"/>
          </a:xfrm>
        </p:grpSpPr>
        <p:sp>
          <p:nvSpPr>
            <p:cNvPr id="4" name="Shape 75">
              <a:extLst>
                <a:ext uri="{FF2B5EF4-FFF2-40B4-BE49-F238E27FC236}">
                  <a16:creationId xmlns:a16="http://schemas.microsoft.com/office/drawing/2014/main" id="{C7F4DDB9-4DCA-4A9A-5F85-03B36A5C105B}"/>
                </a:ext>
              </a:extLst>
            </p:cNvPr>
            <p:cNvSpPr/>
            <p:nvPr/>
          </p:nvSpPr>
          <p:spPr>
            <a:xfrm>
              <a:off x="0" y="0"/>
              <a:ext cx="11835994" cy="1130199"/>
            </a:xfrm>
            <a:custGeom>
              <a:avLst/>
              <a:gdLst/>
              <a:ahLst/>
              <a:cxnLst/>
              <a:rect l="0" t="0" r="0" b="0"/>
              <a:pathLst>
                <a:path w="11835994" h="1130199">
                  <a:moveTo>
                    <a:pt x="0" y="0"/>
                  </a:moveTo>
                  <a:lnTo>
                    <a:pt x="11835994" y="0"/>
                  </a:lnTo>
                  <a:lnTo>
                    <a:pt x="11835994" y="1130199"/>
                  </a:lnTo>
                  <a:lnTo>
                    <a:pt x="0" y="1130199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76DA6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US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94F855E-1181-8CF5-8562-3A323610C1CF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501136" y="198730"/>
              <a:ext cx="7638288" cy="719328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72E6D4C-26F9-8046-AF5E-75B7D9D076B5}"/>
                </a:ext>
              </a:extLst>
            </p:cNvPr>
            <p:cNvSpPr/>
            <p:nvPr/>
          </p:nvSpPr>
          <p:spPr>
            <a:xfrm>
              <a:off x="609092" y="137757"/>
              <a:ext cx="3279827" cy="64699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 marL="0" marR="0">
                <a:lnSpc>
                  <a:spcPct val="107000"/>
                </a:lnSpc>
                <a:spcBef>
                  <a:spcPts val="0"/>
                </a:spcBef>
                <a:spcAft>
                  <a:spcPts val="800"/>
                </a:spcAft>
              </a:pPr>
              <a:r>
                <a:rPr lang="en-US" sz="3200" b="1" kern="100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Kathy</a:t>
              </a:r>
              <a:r>
                <a:rPr lang="en-US" sz="3200" b="1" kern="100" spc="95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 </a:t>
              </a:r>
              <a:r>
                <a:rPr lang="en-US" sz="3200" b="1" kern="100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Hochul</a:t>
              </a:r>
              <a:endParaRPr lang="en-US" sz="11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B0152B3-69C3-4368-1E20-B353659EE5AF}"/>
                </a:ext>
              </a:extLst>
            </p:cNvPr>
            <p:cNvSpPr/>
            <p:nvPr/>
          </p:nvSpPr>
          <p:spPr>
            <a:xfrm>
              <a:off x="609092" y="493357"/>
              <a:ext cx="2287987" cy="64699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 marL="0" marR="0">
                <a:lnSpc>
                  <a:spcPct val="107000"/>
                </a:lnSpc>
                <a:spcBef>
                  <a:spcPts val="0"/>
                </a:spcBef>
                <a:spcAft>
                  <a:spcPts val="800"/>
                </a:spcAft>
              </a:pPr>
              <a:r>
                <a:rPr lang="en-US" sz="3200" b="1" kern="100">
                  <a:solidFill>
                    <a:srgbClr val="FFFEFD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</a:rPr>
                <a:t>Governor</a:t>
              </a:r>
              <a:endParaRPr lang="en-US" sz="11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</p:grpSp>
      <p:pic>
        <p:nvPicPr>
          <p:cNvPr id="2051" name="Picture 7">
            <a:extLst>
              <a:ext uri="{FF2B5EF4-FFF2-40B4-BE49-F238E27FC236}">
                <a16:creationId xmlns:a16="http://schemas.microsoft.com/office/drawing/2014/main" id="{969F9BA9-190B-AC4F-805D-2FB2EC4A3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690" y="457200"/>
            <a:ext cx="6656388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Box 2">
            <a:extLst>
              <a:ext uri="{FF2B5EF4-FFF2-40B4-BE49-F238E27FC236}">
                <a16:creationId xmlns:a16="http://schemas.microsoft.com/office/drawing/2014/main" id="{03C33DD5-3527-B02A-DD3F-E181D7A323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380" y="2513881"/>
            <a:ext cx="10556236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marL="0" marR="0" indent="841375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6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Village of Amityville </a:t>
            </a:r>
            <a:endParaRPr lang="en-US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0" indent="841375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6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Commercial Revitalization Fund</a:t>
            </a:r>
            <a:endParaRPr lang="en-US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marR="304800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endParaRPr lang="en-US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063476E3-F3A6-5081-CA93-CB30042F0B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348268E-25F2-9279-D067-D3EC76B90D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A4225D7E-5D87-22CD-5CE7-F31EBFB86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A148332B-4239-15A3-9F72-6CC640DCE4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9462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38396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5850</TotalTime>
  <Words>1415</Words>
  <Application>Microsoft Office PowerPoint</Application>
  <PresentationFormat>Widescreen</PresentationFormat>
  <Paragraphs>381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Vision Long Island</dc:creator>
  <cp:lastModifiedBy>Elissa Kyle</cp:lastModifiedBy>
  <cp:revision>14</cp:revision>
  <dcterms:created xsi:type="dcterms:W3CDTF">2024-01-08T15:47:47Z</dcterms:created>
  <dcterms:modified xsi:type="dcterms:W3CDTF">2024-03-21T17:36:00Z</dcterms:modified>
</cp:coreProperties>
</file>