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1" r:id="rId1"/>
  </p:sldMasterIdLst>
  <p:notesMasterIdLst>
    <p:notesMasterId r:id="rId22"/>
  </p:notesMasterIdLst>
  <p:handoutMasterIdLst>
    <p:handoutMasterId r:id="rId23"/>
  </p:handoutMasterIdLst>
  <p:sldIdLst>
    <p:sldId id="260" r:id="rId2"/>
    <p:sldId id="342" r:id="rId3"/>
    <p:sldId id="345" r:id="rId4"/>
    <p:sldId id="350" r:id="rId5"/>
    <p:sldId id="328" r:id="rId6"/>
    <p:sldId id="351" r:id="rId7"/>
    <p:sldId id="349" r:id="rId8"/>
    <p:sldId id="343" r:id="rId9"/>
    <p:sldId id="352" r:id="rId10"/>
    <p:sldId id="355" r:id="rId11"/>
    <p:sldId id="356" r:id="rId12"/>
    <p:sldId id="359" r:id="rId13"/>
    <p:sldId id="347" r:id="rId14"/>
    <p:sldId id="360" r:id="rId15"/>
    <p:sldId id="361" r:id="rId16"/>
    <p:sldId id="362" r:id="rId17"/>
    <p:sldId id="364" r:id="rId18"/>
    <p:sldId id="357" r:id="rId19"/>
    <p:sldId id="363" r:id="rId20"/>
    <p:sldId id="297" r:id="rId21"/>
  </p:sldIdLst>
  <p:sldSz cx="9144000" cy="6858000" type="screen4x3"/>
  <p:notesSz cx="147828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3CB"/>
    <a:srgbClr val="A8CCDA"/>
    <a:srgbClr val="000000"/>
    <a:srgbClr val="00CC66"/>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2692" autoAdjust="0"/>
    <p:restoredTop sz="93194" autoAdjust="0"/>
  </p:normalViewPr>
  <p:slideViewPr>
    <p:cSldViewPr>
      <p:cViewPr varScale="1">
        <p:scale>
          <a:sx n="112" d="100"/>
          <a:sy n="112" d="100"/>
        </p:scale>
        <p:origin x="1206"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406522" cy="464205"/>
          </a:xfrm>
          <a:prstGeom prst="rect">
            <a:avLst/>
          </a:prstGeom>
        </p:spPr>
        <p:txBody>
          <a:bodyPr vert="horz" lIns="130146" tIns="65074" rIns="130146" bIns="65074" rtlCol="0"/>
          <a:lstStyle>
            <a:lvl1pPr algn="l">
              <a:defRPr sz="1800"/>
            </a:lvl1pPr>
          </a:lstStyle>
          <a:p>
            <a:endParaRPr lang="en-US"/>
          </a:p>
        </p:txBody>
      </p:sp>
      <p:sp>
        <p:nvSpPr>
          <p:cNvPr id="3" name="Date Placeholder 2"/>
          <p:cNvSpPr>
            <a:spLocks noGrp="1"/>
          </p:cNvSpPr>
          <p:nvPr>
            <p:ph type="dt" sz="quarter" idx="1"/>
          </p:nvPr>
        </p:nvSpPr>
        <p:spPr>
          <a:xfrm>
            <a:off x="8373072" y="0"/>
            <a:ext cx="6406522" cy="464205"/>
          </a:xfrm>
          <a:prstGeom prst="rect">
            <a:avLst/>
          </a:prstGeom>
        </p:spPr>
        <p:txBody>
          <a:bodyPr vert="horz" lIns="130146" tIns="65074" rIns="130146" bIns="65074" rtlCol="0"/>
          <a:lstStyle>
            <a:lvl1pPr algn="r">
              <a:defRPr sz="1800"/>
            </a:lvl1pPr>
          </a:lstStyle>
          <a:p>
            <a:fld id="{294F4A0B-54BF-488E-AB47-1DBFD0074310}" type="datetimeFigureOut">
              <a:rPr lang="en-US" smtClean="0"/>
              <a:t>3/26/2021</a:t>
            </a:fld>
            <a:endParaRPr lang="en-US"/>
          </a:p>
        </p:txBody>
      </p:sp>
      <p:sp>
        <p:nvSpPr>
          <p:cNvPr id="4" name="Footer Placeholder 3"/>
          <p:cNvSpPr>
            <a:spLocks noGrp="1"/>
          </p:cNvSpPr>
          <p:nvPr>
            <p:ph type="ftr" sz="quarter" idx="2"/>
          </p:nvPr>
        </p:nvSpPr>
        <p:spPr>
          <a:xfrm>
            <a:off x="0" y="8830658"/>
            <a:ext cx="6406522" cy="464205"/>
          </a:xfrm>
          <a:prstGeom prst="rect">
            <a:avLst/>
          </a:prstGeom>
        </p:spPr>
        <p:txBody>
          <a:bodyPr vert="horz" lIns="130146" tIns="65074" rIns="130146" bIns="65074" rtlCol="0" anchor="b"/>
          <a:lstStyle>
            <a:lvl1pPr algn="l">
              <a:defRPr sz="1800"/>
            </a:lvl1pPr>
          </a:lstStyle>
          <a:p>
            <a:endParaRPr lang="en-US"/>
          </a:p>
        </p:txBody>
      </p:sp>
      <p:sp>
        <p:nvSpPr>
          <p:cNvPr id="5" name="Slide Number Placeholder 4"/>
          <p:cNvSpPr>
            <a:spLocks noGrp="1"/>
          </p:cNvSpPr>
          <p:nvPr>
            <p:ph type="sldNum" sz="quarter" idx="3"/>
          </p:nvPr>
        </p:nvSpPr>
        <p:spPr>
          <a:xfrm>
            <a:off x="8373072" y="8830658"/>
            <a:ext cx="6406522" cy="464205"/>
          </a:xfrm>
          <a:prstGeom prst="rect">
            <a:avLst/>
          </a:prstGeom>
        </p:spPr>
        <p:txBody>
          <a:bodyPr vert="horz" lIns="130146" tIns="65074" rIns="130146" bIns="65074" rtlCol="0" anchor="b"/>
          <a:lstStyle>
            <a:lvl1pPr algn="r">
              <a:defRPr sz="1800"/>
            </a:lvl1pPr>
          </a:lstStyle>
          <a:p>
            <a:fld id="{81F087D8-BFAB-4AF1-BC66-FD4FAF5312C6}" type="slidenum">
              <a:rPr lang="en-US" smtClean="0"/>
              <a:t>‹#›</a:t>
            </a:fld>
            <a:endParaRPr lang="en-US"/>
          </a:p>
        </p:txBody>
      </p:sp>
    </p:spTree>
    <p:extLst>
      <p:ext uri="{BB962C8B-B14F-4D97-AF65-F5344CB8AC3E}">
        <p14:creationId xmlns:p14="http://schemas.microsoft.com/office/powerpoint/2010/main" val="221191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6407219" cy="465138"/>
          </a:xfrm>
          <a:prstGeom prst="rect">
            <a:avLst/>
          </a:prstGeom>
        </p:spPr>
        <p:txBody>
          <a:bodyPr vert="horz" lIns="135001" tIns="67500" rIns="135001" bIns="67500" rtlCol="0"/>
          <a:lstStyle>
            <a:lvl1pPr algn="l">
              <a:defRPr sz="1800"/>
            </a:lvl1pPr>
          </a:lstStyle>
          <a:p>
            <a:pPr>
              <a:defRPr/>
            </a:pPr>
            <a:endParaRPr lang="en-US"/>
          </a:p>
        </p:txBody>
      </p:sp>
      <p:sp>
        <p:nvSpPr>
          <p:cNvPr id="3" name="Date Placeholder 2"/>
          <p:cNvSpPr>
            <a:spLocks noGrp="1"/>
          </p:cNvSpPr>
          <p:nvPr>
            <p:ph type="dt" idx="1"/>
          </p:nvPr>
        </p:nvSpPr>
        <p:spPr>
          <a:xfrm>
            <a:off x="8372237" y="0"/>
            <a:ext cx="6407219" cy="465138"/>
          </a:xfrm>
          <a:prstGeom prst="rect">
            <a:avLst/>
          </a:prstGeom>
        </p:spPr>
        <p:txBody>
          <a:bodyPr vert="horz" lIns="135001" tIns="67500" rIns="135001" bIns="67500" rtlCol="0"/>
          <a:lstStyle>
            <a:lvl1pPr algn="r">
              <a:defRPr sz="1800"/>
            </a:lvl1pPr>
          </a:lstStyle>
          <a:p>
            <a:pPr>
              <a:defRPr/>
            </a:pPr>
            <a:fld id="{B4BCBFC3-8DA2-4574-9BCE-BDBCB469BC1F}" type="datetimeFigureOut">
              <a:rPr lang="en-US"/>
              <a:pPr>
                <a:defRPr/>
              </a:pPr>
              <a:t>3/26/2021</a:t>
            </a:fld>
            <a:endParaRPr lang="en-US"/>
          </a:p>
        </p:txBody>
      </p:sp>
      <p:sp>
        <p:nvSpPr>
          <p:cNvPr id="4" name="Slide Image Placeholder 3"/>
          <p:cNvSpPr>
            <a:spLocks noGrp="1" noRot="1" noChangeAspect="1"/>
          </p:cNvSpPr>
          <p:nvPr>
            <p:ph type="sldImg" idx="2"/>
          </p:nvPr>
        </p:nvSpPr>
        <p:spPr>
          <a:xfrm>
            <a:off x="5067300" y="696913"/>
            <a:ext cx="4648200" cy="3486150"/>
          </a:xfrm>
          <a:prstGeom prst="rect">
            <a:avLst/>
          </a:prstGeom>
          <a:noFill/>
          <a:ln w="12700">
            <a:solidFill>
              <a:prstClr val="black"/>
            </a:solidFill>
          </a:ln>
        </p:spPr>
        <p:txBody>
          <a:bodyPr vert="horz" lIns="135001" tIns="67500" rIns="135001" bIns="67500" rtlCol="0" anchor="ctr"/>
          <a:lstStyle/>
          <a:p>
            <a:pPr lvl="0"/>
            <a:endParaRPr lang="en-US" noProof="0" smtClean="0"/>
          </a:p>
        </p:txBody>
      </p:sp>
      <p:sp>
        <p:nvSpPr>
          <p:cNvPr id="5" name="Notes Placeholder 4"/>
          <p:cNvSpPr>
            <a:spLocks noGrp="1"/>
          </p:cNvSpPr>
          <p:nvPr>
            <p:ph type="body" sz="quarter" idx="3"/>
          </p:nvPr>
        </p:nvSpPr>
        <p:spPr>
          <a:xfrm>
            <a:off x="1479622" y="4416427"/>
            <a:ext cx="11823562" cy="4183063"/>
          </a:xfrm>
          <a:prstGeom prst="rect">
            <a:avLst/>
          </a:prstGeom>
        </p:spPr>
        <p:txBody>
          <a:bodyPr vert="horz" lIns="135001" tIns="67500" rIns="135001" bIns="6750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8829675"/>
            <a:ext cx="6407219" cy="465138"/>
          </a:xfrm>
          <a:prstGeom prst="rect">
            <a:avLst/>
          </a:prstGeom>
        </p:spPr>
        <p:txBody>
          <a:bodyPr vert="horz" lIns="135001" tIns="67500" rIns="135001" bIns="67500" rtlCol="0" anchor="b"/>
          <a:lstStyle>
            <a:lvl1pPr algn="l">
              <a:defRPr sz="1800"/>
            </a:lvl1pPr>
          </a:lstStyle>
          <a:p>
            <a:pPr>
              <a:defRPr/>
            </a:pPr>
            <a:endParaRPr lang="en-US"/>
          </a:p>
        </p:txBody>
      </p:sp>
      <p:sp>
        <p:nvSpPr>
          <p:cNvPr id="7" name="Slide Number Placeholder 6"/>
          <p:cNvSpPr>
            <a:spLocks noGrp="1"/>
          </p:cNvSpPr>
          <p:nvPr>
            <p:ph type="sldNum" sz="quarter" idx="5"/>
          </p:nvPr>
        </p:nvSpPr>
        <p:spPr>
          <a:xfrm>
            <a:off x="8372237" y="8829675"/>
            <a:ext cx="6407219" cy="465138"/>
          </a:xfrm>
          <a:prstGeom prst="rect">
            <a:avLst/>
          </a:prstGeom>
        </p:spPr>
        <p:txBody>
          <a:bodyPr vert="horz" lIns="135001" tIns="67500" rIns="135001" bIns="67500" rtlCol="0" anchor="b"/>
          <a:lstStyle>
            <a:lvl1pPr algn="r">
              <a:defRPr sz="1800"/>
            </a:lvl1pPr>
          </a:lstStyle>
          <a:p>
            <a:pPr>
              <a:defRPr/>
            </a:pPr>
            <a:fld id="{6EF6CCB6-359B-4A9F-9D1F-D931A5E094C4}" type="slidenum">
              <a:rPr lang="en-US"/>
              <a:pPr>
                <a:defRPr/>
              </a:pPr>
              <a:t>‹#›</a:t>
            </a:fld>
            <a:endParaRPr lang="en-US"/>
          </a:p>
        </p:txBody>
      </p:sp>
    </p:spTree>
    <p:extLst>
      <p:ext uri="{BB962C8B-B14F-4D97-AF65-F5344CB8AC3E}">
        <p14:creationId xmlns:p14="http://schemas.microsoft.com/office/powerpoint/2010/main" val="24279418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pPr>
              <a:defRPr/>
            </a:pPr>
            <a:fld id="{EC366698-69DD-4125-AF7C-AED883B78285}" type="slidenum">
              <a:rPr lang="en-US" smtClean="0"/>
              <a:pPr>
                <a:defRPr/>
              </a:pPr>
              <a:t>‹#›</a:t>
            </a:fld>
            <a:endParaRPr lang="en-US"/>
          </a:p>
        </p:txBody>
      </p:sp>
    </p:spTree>
    <p:extLst>
      <p:ext uri="{BB962C8B-B14F-4D97-AF65-F5344CB8AC3E}">
        <p14:creationId xmlns:p14="http://schemas.microsoft.com/office/powerpoint/2010/main" val="2717746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a:defRPr/>
            </a:pPr>
            <a:fld id="{096D717D-742D-4980-9A21-AE31E1CF4000}" type="slidenum">
              <a:rPr lang="en-US" smtClean="0"/>
              <a:pPr>
                <a:defRPr/>
              </a:pPr>
              <a:t>‹#›</a:t>
            </a:fld>
            <a:endParaRPr lang="en-US"/>
          </a:p>
        </p:txBody>
      </p:sp>
    </p:spTree>
    <p:extLst>
      <p:ext uri="{BB962C8B-B14F-4D97-AF65-F5344CB8AC3E}">
        <p14:creationId xmlns:p14="http://schemas.microsoft.com/office/powerpoint/2010/main" val="3098046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a:defRPr/>
            </a:pPr>
            <a:fld id="{096D717D-742D-4980-9A21-AE31E1CF4000}" type="slidenum">
              <a:rPr lang="en-US" smtClean="0"/>
              <a:pPr>
                <a:defRPr/>
              </a:pPr>
              <a:t>‹#›</a:t>
            </a:fld>
            <a:endParaRPr lang="en-US"/>
          </a:p>
        </p:txBody>
      </p:sp>
    </p:spTree>
    <p:extLst>
      <p:ext uri="{BB962C8B-B14F-4D97-AF65-F5344CB8AC3E}">
        <p14:creationId xmlns:p14="http://schemas.microsoft.com/office/powerpoint/2010/main" val="1641958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a:defRPr/>
            </a:pPr>
            <a:fld id="{096D717D-742D-4980-9A21-AE31E1CF4000}" type="slidenum">
              <a:rPr lang="en-US" smtClean="0"/>
              <a:pPr>
                <a:defRPr/>
              </a:pPr>
              <a:t>‹#›</a:t>
            </a:fld>
            <a:endParaRPr 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418402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a:defRPr/>
            </a:pPr>
            <a:fld id="{096D717D-742D-4980-9A21-AE31E1CF4000}" type="slidenum">
              <a:rPr lang="en-US" smtClean="0"/>
              <a:pPr>
                <a:defRPr/>
              </a:pPr>
              <a:t>‹#›</a:t>
            </a:fld>
            <a:endParaRPr lang="en-US"/>
          </a:p>
        </p:txBody>
      </p:sp>
    </p:spTree>
    <p:extLst>
      <p:ext uri="{BB962C8B-B14F-4D97-AF65-F5344CB8AC3E}">
        <p14:creationId xmlns:p14="http://schemas.microsoft.com/office/powerpoint/2010/main" val="34508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pPr>
              <a:defRPr/>
            </a:pPr>
            <a:fld id="{096D717D-742D-4980-9A21-AE31E1CF4000}" type="slidenum">
              <a:rPr lang="en-US" smtClean="0"/>
              <a:pPr>
                <a:defRPr/>
              </a:pPr>
              <a:t>‹#›</a:t>
            </a:fld>
            <a:endParaRPr lang="en-US"/>
          </a:p>
        </p:txBody>
      </p:sp>
    </p:spTree>
    <p:extLst>
      <p:ext uri="{BB962C8B-B14F-4D97-AF65-F5344CB8AC3E}">
        <p14:creationId xmlns:p14="http://schemas.microsoft.com/office/powerpoint/2010/main" val="3325828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pPr>
              <a:defRPr/>
            </a:pPr>
            <a:fld id="{096D717D-742D-4980-9A21-AE31E1CF4000}" type="slidenum">
              <a:rPr lang="en-US" smtClean="0"/>
              <a:pPr>
                <a:defRPr/>
              </a:pPr>
              <a:t>‹#›</a:t>
            </a:fld>
            <a:endParaRPr lang="en-US"/>
          </a:p>
        </p:txBody>
      </p:sp>
    </p:spTree>
    <p:extLst>
      <p:ext uri="{BB962C8B-B14F-4D97-AF65-F5344CB8AC3E}">
        <p14:creationId xmlns:p14="http://schemas.microsoft.com/office/powerpoint/2010/main" val="3908780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a:defRPr/>
            </a:pPr>
            <a:fld id="{1B7A8E97-43A5-44AA-8758-FAE17A3ED101}" type="slidenum">
              <a:rPr lang="en-US" smtClean="0"/>
              <a:pPr>
                <a:defRPr/>
              </a:pPr>
              <a:t>‹#›</a:t>
            </a:fld>
            <a:endParaRPr lang="en-US"/>
          </a:p>
        </p:txBody>
      </p:sp>
    </p:spTree>
    <p:extLst>
      <p:ext uri="{BB962C8B-B14F-4D97-AF65-F5344CB8AC3E}">
        <p14:creationId xmlns:p14="http://schemas.microsoft.com/office/powerpoint/2010/main" val="1569597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a:defRPr/>
            </a:pPr>
            <a:fld id="{F3CFF63C-0083-4B7F-A469-743E15360FB9}" type="slidenum">
              <a:rPr lang="en-US" smtClean="0"/>
              <a:pPr>
                <a:defRPr/>
              </a:pPr>
              <a:t>‹#›</a:t>
            </a:fld>
            <a:endParaRPr lang="en-US"/>
          </a:p>
        </p:txBody>
      </p:sp>
    </p:spTree>
    <p:extLst>
      <p:ext uri="{BB962C8B-B14F-4D97-AF65-F5344CB8AC3E}">
        <p14:creationId xmlns:p14="http://schemas.microsoft.com/office/powerpoint/2010/main" val="312325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a:defRPr/>
            </a:pPr>
            <a:fld id="{3FFFF04F-8101-4885-AC1D-ACED3F1D1790}" type="slidenum">
              <a:rPr lang="en-US" smtClean="0"/>
              <a:pPr>
                <a:defRPr/>
              </a:pPr>
              <a:t>‹#›</a:t>
            </a:fld>
            <a:endParaRPr lang="en-US"/>
          </a:p>
        </p:txBody>
      </p:sp>
    </p:spTree>
    <p:extLst>
      <p:ext uri="{BB962C8B-B14F-4D97-AF65-F5344CB8AC3E}">
        <p14:creationId xmlns:p14="http://schemas.microsoft.com/office/powerpoint/2010/main" val="124967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a:defRPr/>
            </a:pPr>
            <a:fld id="{169824CF-A54F-4810-91A8-EFE348700A46}" type="slidenum">
              <a:rPr lang="en-US" smtClean="0"/>
              <a:pPr>
                <a:defRPr/>
              </a:pPr>
              <a:t>‹#›</a:t>
            </a:fld>
            <a:endParaRPr lang="en-US"/>
          </a:p>
        </p:txBody>
      </p:sp>
    </p:spTree>
    <p:extLst>
      <p:ext uri="{BB962C8B-B14F-4D97-AF65-F5344CB8AC3E}">
        <p14:creationId xmlns:p14="http://schemas.microsoft.com/office/powerpoint/2010/main" val="2540598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a:defRPr/>
            </a:pPr>
            <a:fld id="{D4CF028C-B101-4A2A-8FD6-938594F47EEE}" type="slidenum">
              <a:rPr lang="en-US" smtClean="0"/>
              <a:pPr>
                <a:defRPr/>
              </a:pPr>
              <a:t>‹#›</a:t>
            </a:fld>
            <a:endParaRPr lang="en-US"/>
          </a:p>
        </p:txBody>
      </p:sp>
    </p:spTree>
    <p:extLst>
      <p:ext uri="{BB962C8B-B14F-4D97-AF65-F5344CB8AC3E}">
        <p14:creationId xmlns:p14="http://schemas.microsoft.com/office/powerpoint/2010/main" val="2717296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pPr>
              <a:defRPr/>
            </a:pPr>
            <a:fld id="{D0439E8A-B709-4DC1-9903-90F0AF52AA0F}" type="slidenum">
              <a:rPr lang="en-US" smtClean="0"/>
              <a:pPr>
                <a:defRPr/>
              </a:pPr>
              <a:t>‹#›</a:t>
            </a:fld>
            <a:endParaRPr lang="en-US"/>
          </a:p>
        </p:txBody>
      </p:sp>
    </p:spTree>
    <p:extLst>
      <p:ext uri="{BB962C8B-B14F-4D97-AF65-F5344CB8AC3E}">
        <p14:creationId xmlns:p14="http://schemas.microsoft.com/office/powerpoint/2010/main" val="2330265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406263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2060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a:defRPr/>
            </a:pPr>
            <a:fld id="{2CEA03C4-46B0-4B2A-B653-39A30FAEEFF0}" type="slidenum">
              <a:rPr lang="en-US" smtClean="0"/>
              <a:pPr>
                <a:defRPr/>
              </a:pPr>
              <a:t>‹#›</a:t>
            </a:fld>
            <a:endParaRPr lang="en-US"/>
          </a:p>
        </p:txBody>
      </p:sp>
    </p:spTree>
    <p:extLst>
      <p:ext uri="{BB962C8B-B14F-4D97-AF65-F5344CB8AC3E}">
        <p14:creationId xmlns:p14="http://schemas.microsoft.com/office/powerpoint/2010/main" val="2066213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a:defRPr/>
            </a:pPr>
            <a:fld id="{0774747F-A72A-4BDF-87E3-27BD7A825BD2}" type="slidenum">
              <a:rPr lang="en-US" smtClean="0"/>
              <a:pPr>
                <a:defRPr/>
              </a:pPr>
              <a:t>‹#›</a:t>
            </a:fld>
            <a:endParaRPr lang="en-US"/>
          </a:p>
        </p:txBody>
      </p:sp>
    </p:spTree>
    <p:extLst>
      <p:ext uri="{BB962C8B-B14F-4D97-AF65-F5344CB8AC3E}">
        <p14:creationId xmlns:p14="http://schemas.microsoft.com/office/powerpoint/2010/main" val="1845315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9350640"/>
      </p:ext>
    </p:extLst>
  </p:cSld>
  <p:clrMap bg1="dk1" tx1="lt1" bg2="dk2"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7044" y="533400"/>
            <a:ext cx="8109912"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smtClean="0">
                <a:ln/>
                <a:solidFill>
                  <a:srgbClr val="FFFF00"/>
                </a:solidFill>
              </a:rPr>
              <a:t>2021 COMPLETE STREETS SUMMIT</a:t>
            </a:r>
            <a:endParaRPr lang="en-US" sz="3600" b="1" dirty="0">
              <a:ln/>
              <a:solidFill>
                <a:srgbClr val="FFFF00"/>
              </a:solidFill>
            </a:endParaRPr>
          </a:p>
        </p:txBody>
      </p:sp>
      <p:pic>
        <p:nvPicPr>
          <p:cNvPr id="6146" name="Picture 2" descr="Town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050" y="1541462"/>
            <a:ext cx="1485900" cy="14954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55991" y="3420693"/>
            <a:ext cx="5832046" cy="121571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dirty="0" smtClean="0">
                <a:ln/>
                <a:solidFill>
                  <a:srgbClr val="92D050"/>
                </a:solidFill>
                <a:effectLst/>
              </a:rPr>
              <a:t>COVID-19 RESPONSE</a:t>
            </a:r>
          </a:p>
          <a:p>
            <a:pPr algn="ctr"/>
            <a:r>
              <a:rPr lang="en-US" sz="3200" b="1" cap="none" spc="0" dirty="0" smtClean="0">
                <a:ln/>
                <a:solidFill>
                  <a:srgbClr val="92D050"/>
                </a:solidFill>
                <a:effectLst/>
              </a:rPr>
              <a:t>Streets as Mercantile Spaces</a:t>
            </a:r>
          </a:p>
          <a:p>
            <a:pPr algn="ctr"/>
            <a:endParaRPr lang="en-US" sz="900" b="1" dirty="0">
              <a:ln/>
              <a:solidFill>
                <a:srgbClr val="92D050"/>
              </a:solidFill>
            </a:endParaRPr>
          </a:p>
        </p:txBody>
      </p:sp>
      <p:sp>
        <p:nvSpPr>
          <p:cNvPr id="8" name="Footer Placeholder 3"/>
          <p:cNvSpPr>
            <a:spLocks noGrp="1"/>
          </p:cNvSpPr>
          <p:nvPr>
            <p:ph type="ftr" sz="quarter" idx="11"/>
          </p:nvPr>
        </p:nvSpPr>
        <p:spPr>
          <a:xfrm>
            <a:off x="7086600" y="6475557"/>
            <a:ext cx="1924050" cy="365125"/>
          </a:xfrm>
          <a:prstGeom prst="rect">
            <a:avLst/>
          </a:prstGeom>
        </p:spPr>
        <p:txBody>
          <a:bodyPr/>
          <a:lstStyle/>
          <a:p>
            <a:pPr algn="ctr">
              <a:defRPr/>
            </a:pPr>
            <a:r>
              <a:rPr lang="en-US" sz="800" dirty="0" smtClean="0"/>
              <a:t>COMPLETE STREETS</a:t>
            </a:r>
          </a:p>
          <a:p>
            <a:pPr algn="ctr">
              <a:defRPr/>
            </a:pPr>
            <a:r>
              <a:rPr lang="en-US" sz="800" dirty="0" smtClean="0"/>
              <a:t>March 26, 2021</a:t>
            </a:r>
            <a:endParaRPr lang="en-US" sz="800" dirty="0"/>
          </a:p>
        </p:txBody>
      </p:sp>
      <p:pic>
        <p:nvPicPr>
          <p:cNvPr id="9" name="Picture 2" descr="Town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1035" y="6178484"/>
            <a:ext cx="295180" cy="2970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82462" y="5126691"/>
            <a:ext cx="3179075" cy="1015663"/>
          </a:xfrm>
          <a:prstGeom prst="rect">
            <a:avLst/>
          </a:prstGeom>
          <a:noFill/>
        </p:spPr>
        <p:txBody>
          <a:bodyPr wrap="none" lIns="91440" tIns="45720" rIns="91440" bIns="45720">
            <a:spAutoFit/>
          </a:bodyPr>
          <a:lstStyle/>
          <a:p>
            <a:pPr algn="ctr" eaLnBrk="1" hangingPunct="1">
              <a:buFont typeface="Wingdings" pitchFamily="2" charset="2"/>
              <a:buNone/>
            </a:pPr>
            <a:r>
              <a:rPr lang="en-US" altLang="en-US" sz="2000" b="0" cap="none" spc="0" dirty="0">
                <a:ln w="0"/>
                <a:solidFill>
                  <a:schemeClr val="tx1"/>
                </a:solidFill>
                <a:effectLst>
                  <a:outerShdw blurRad="38100" dist="19050" dir="2700000" algn="tl" rotWithShape="0">
                    <a:schemeClr val="dk1">
                      <a:alpha val="40000"/>
                    </a:schemeClr>
                  </a:outerShdw>
                </a:effectLst>
              </a:rPr>
              <a:t>Michael A. Levine, AICP</a:t>
            </a:r>
          </a:p>
          <a:p>
            <a:pPr algn="ctr" eaLnBrk="1" hangingPunct="1">
              <a:buFont typeface="Wingdings" pitchFamily="2" charset="2"/>
              <a:buNone/>
            </a:pPr>
            <a:r>
              <a:rPr lang="en-US" altLang="en-US" sz="2000" b="0" cap="none" spc="0" dirty="0">
                <a:ln w="0"/>
                <a:solidFill>
                  <a:schemeClr val="tx1"/>
                </a:solidFill>
                <a:effectLst>
                  <a:outerShdw blurRad="38100" dist="19050" dir="2700000" algn="tl" rotWithShape="0">
                    <a:schemeClr val="dk1">
                      <a:alpha val="40000"/>
                    </a:schemeClr>
                  </a:outerShdw>
                </a:effectLst>
              </a:rPr>
              <a:t>Commissioner of Planning</a:t>
            </a:r>
          </a:p>
          <a:p>
            <a:pPr algn="ctr" eaLnBrk="1" hangingPunct="1">
              <a:buFont typeface="Wingdings" pitchFamily="2" charset="2"/>
              <a:buNone/>
            </a:pPr>
            <a:r>
              <a:rPr lang="en-US" altLang="en-US" sz="2000" b="0" cap="none" spc="0" dirty="0" smtClean="0">
                <a:ln w="0"/>
                <a:solidFill>
                  <a:schemeClr val="tx1"/>
                </a:solidFill>
                <a:effectLst>
                  <a:outerShdw blurRad="38100" dist="19050" dir="2700000" algn="tl" rotWithShape="0">
                    <a:schemeClr val="dk1">
                      <a:alpha val="40000"/>
                    </a:schemeClr>
                  </a:outerShdw>
                </a:effectLst>
              </a:rPr>
              <a:t>March 26, 2021</a:t>
            </a:r>
            <a:endParaRPr lang="en-US" sz="20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Outdoor Dining Rules:</a:t>
            </a:r>
            <a:br>
              <a:rPr lang="en-US" dirty="0" smtClean="0"/>
            </a:br>
            <a:endParaRPr lang="en-US" dirty="0"/>
          </a:p>
        </p:txBody>
      </p:sp>
      <p:sp>
        <p:nvSpPr>
          <p:cNvPr id="4" name="TextBox 3"/>
          <p:cNvSpPr txBox="1"/>
          <p:nvPr/>
        </p:nvSpPr>
        <p:spPr>
          <a:xfrm>
            <a:off x="762000" y="1295400"/>
            <a:ext cx="7620000" cy="4870564"/>
          </a:xfrm>
          <a:prstGeom prst="rect">
            <a:avLst/>
          </a:prstGeom>
          <a:noFill/>
        </p:spPr>
        <p:txBody>
          <a:bodyPr wrap="square" rtlCol="0">
            <a:spAutoFit/>
          </a:bodyPr>
          <a:lstStyle/>
          <a:p>
            <a:pPr algn="ctr">
              <a:lnSpc>
                <a:spcPct val="150000"/>
              </a:lnSpc>
            </a:pPr>
            <a:endParaRPr lang="en-US" sz="300" b="1" dirty="0" smtClean="0">
              <a:solidFill>
                <a:srgbClr val="FFFF00"/>
              </a:solidFill>
            </a:endParaRPr>
          </a:p>
          <a:p>
            <a:pPr marL="285750" indent="-285750">
              <a:lnSpc>
                <a:spcPct val="150000"/>
              </a:lnSpc>
              <a:buFont typeface="Arial" panose="020B0604020202020204" pitchFamily="34" charset="0"/>
              <a:buChar char="•"/>
            </a:pPr>
            <a:r>
              <a:rPr lang="en-US" dirty="0">
                <a:solidFill>
                  <a:srgbClr val="FFFF00"/>
                </a:solidFill>
              </a:rPr>
              <a:t>50% of approved capacity may be moved </a:t>
            </a:r>
            <a:r>
              <a:rPr lang="en-US" dirty="0" smtClean="0">
                <a:solidFill>
                  <a:srgbClr val="FFFF00"/>
                </a:solidFill>
              </a:rPr>
              <a:t>outdoors</a:t>
            </a:r>
            <a:endParaRPr lang="en-US" dirty="0" smtClean="0">
              <a:solidFill>
                <a:srgbClr val="FFFF00"/>
              </a:solidFill>
            </a:endParaRPr>
          </a:p>
          <a:p>
            <a:pPr marL="285750" indent="-285750">
              <a:lnSpc>
                <a:spcPct val="150000"/>
              </a:lnSpc>
              <a:buFont typeface="Arial" panose="020B0604020202020204" pitchFamily="34" charset="0"/>
              <a:buChar char="•"/>
            </a:pPr>
            <a:r>
              <a:rPr lang="en-US" dirty="0" smtClean="0">
                <a:solidFill>
                  <a:srgbClr val="FFFF00"/>
                </a:solidFill>
              </a:rPr>
              <a:t>Wind </a:t>
            </a:r>
            <a:r>
              <a:rPr lang="en-US" dirty="0" smtClean="0">
                <a:solidFill>
                  <a:srgbClr val="FFFF00"/>
                </a:solidFill>
              </a:rPr>
              <a:t>screens to contain loose objects</a:t>
            </a:r>
          </a:p>
          <a:p>
            <a:pPr marL="285750" indent="-285750">
              <a:lnSpc>
                <a:spcPct val="150000"/>
              </a:lnSpc>
              <a:buFont typeface="Arial" panose="020B0604020202020204" pitchFamily="34" charset="0"/>
              <a:buChar char="•"/>
            </a:pPr>
            <a:r>
              <a:rPr lang="en-US" dirty="0" smtClean="0">
                <a:solidFill>
                  <a:srgbClr val="FFFF00"/>
                </a:solidFill>
              </a:rPr>
              <a:t>No outdoor bars or service areas</a:t>
            </a:r>
          </a:p>
          <a:p>
            <a:pPr marL="285750" indent="-285750">
              <a:lnSpc>
                <a:spcPct val="150000"/>
              </a:lnSpc>
              <a:buFont typeface="Arial" panose="020B0604020202020204" pitchFamily="34" charset="0"/>
              <a:buChar char="•"/>
            </a:pPr>
            <a:r>
              <a:rPr lang="en-US" dirty="0" smtClean="0">
                <a:solidFill>
                  <a:srgbClr val="FFFF00"/>
                </a:solidFill>
              </a:rPr>
              <a:t>Must be 50’ from residential property, except in mixed-use districts</a:t>
            </a:r>
          </a:p>
          <a:p>
            <a:pPr marL="285750" indent="-285750">
              <a:lnSpc>
                <a:spcPct val="150000"/>
              </a:lnSpc>
              <a:buFont typeface="Arial" panose="020B0604020202020204" pitchFamily="34" charset="0"/>
              <a:buChar char="•"/>
            </a:pPr>
            <a:r>
              <a:rPr lang="en-US" dirty="0" smtClean="0">
                <a:solidFill>
                  <a:srgbClr val="FFFF00"/>
                </a:solidFill>
              </a:rPr>
              <a:t>Food waste must be disposed of inside building</a:t>
            </a:r>
          </a:p>
          <a:p>
            <a:pPr marL="285750" indent="-285750">
              <a:lnSpc>
                <a:spcPct val="150000"/>
              </a:lnSpc>
              <a:buFont typeface="Arial" panose="020B0604020202020204" pitchFamily="34" charset="0"/>
              <a:buChar char="•"/>
            </a:pPr>
            <a:r>
              <a:rPr lang="en-US" dirty="0" smtClean="0">
                <a:solidFill>
                  <a:srgbClr val="FFFF00"/>
                </a:solidFill>
              </a:rPr>
              <a:t>Curfew: 10:00 weeknights and 11:00 weekends</a:t>
            </a:r>
          </a:p>
          <a:p>
            <a:pPr marL="285750" indent="-285750">
              <a:lnSpc>
                <a:spcPct val="150000"/>
              </a:lnSpc>
              <a:buFont typeface="Arial" panose="020B0604020202020204" pitchFamily="34" charset="0"/>
              <a:buChar char="•"/>
            </a:pPr>
            <a:r>
              <a:rPr lang="en-US" dirty="0" smtClean="0">
                <a:solidFill>
                  <a:srgbClr val="FFFF00"/>
                </a:solidFill>
              </a:rPr>
              <a:t>5’ clear zone for sidewalk dining</a:t>
            </a:r>
          </a:p>
          <a:p>
            <a:pPr marL="285750" indent="-285750">
              <a:lnSpc>
                <a:spcPct val="150000"/>
              </a:lnSpc>
              <a:buFont typeface="Arial" panose="020B0604020202020204" pitchFamily="34" charset="0"/>
              <a:buChar char="•"/>
            </a:pPr>
            <a:r>
              <a:rPr lang="en-US" dirty="0" smtClean="0">
                <a:solidFill>
                  <a:srgbClr val="FFFF00"/>
                </a:solidFill>
              </a:rPr>
              <a:t>Sidewalk service may use two adjacent storefronts</a:t>
            </a:r>
          </a:p>
          <a:p>
            <a:pPr marL="285750" indent="-285750">
              <a:lnSpc>
                <a:spcPct val="150000"/>
              </a:lnSpc>
              <a:buFont typeface="Arial" panose="020B0604020202020204" pitchFamily="34" charset="0"/>
              <a:buChar char="•"/>
            </a:pPr>
            <a:r>
              <a:rPr lang="en-US" dirty="0" smtClean="0">
                <a:solidFill>
                  <a:srgbClr val="FFFF00"/>
                </a:solidFill>
              </a:rPr>
              <a:t>8’ from seating area to parking space or drive aisle</a:t>
            </a:r>
          </a:p>
          <a:p>
            <a:pPr marL="285750" indent="-285750">
              <a:lnSpc>
                <a:spcPct val="150000"/>
              </a:lnSpc>
              <a:buFont typeface="Arial" panose="020B0604020202020204" pitchFamily="34" charset="0"/>
              <a:buChar char="•"/>
            </a:pPr>
            <a:r>
              <a:rPr lang="en-US" dirty="0" smtClean="0">
                <a:solidFill>
                  <a:srgbClr val="FFFF00"/>
                </a:solidFill>
              </a:rPr>
              <a:t>Cannot use fire lanes</a:t>
            </a:r>
          </a:p>
          <a:p>
            <a:pPr algn="ctr">
              <a:lnSpc>
                <a:spcPct val="150000"/>
              </a:lnSpc>
            </a:pPr>
            <a:endParaRPr lang="en-US" sz="2400" dirty="0" smtClean="0">
              <a:solidFill>
                <a:srgbClr val="FFFF00"/>
              </a:solidFill>
            </a:endParaRPr>
          </a:p>
        </p:txBody>
      </p:sp>
      <p:sp>
        <p:nvSpPr>
          <p:cNvPr id="5" name="Footer Placeholder 3"/>
          <p:cNvSpPr txBox="1">
            <a:spLocks/>
          </p:cNvSpPr>
          <p:nvPr/>
        </p:nvSpPr>
        <p:spPr>
          <a:xfrm>
            <a:off x="7086600" y="6475557"/>
            <a:ext cx="192405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smtClean="0"/>
              <a:t>COMPLETE STREETS</a:t>
            </a:r>
          </a:p>
          <a:p>
            <a:pPr algn="ctr">
              <a:defRPr/>
            </a:pPr>
            <a:r>
              <a:rPr lang="en-US" sz="800" dirty="0" smtClean="0"/>
              <a:t>MARCH 26, 2021</a:t>
            </a:r>
            <a:endParaRPr lang="en-US" sz="800" dirty="0"/>
          </a:p>
        </p:txBody>
      </p:sp>
      <p:pic>
        <p:nvPicPr>
          <p:cNvPr id="6" name="Picture 2" descr="Town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1035" y="6178484"/>
            <a:ext cx="295180" cy="297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211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Outdoor Dining Rules:</a:t>
            </a:r>
            <a:br>
              <a:rPr lang="en-US" dirty="0" smtClean="0"/>
            </a:br>
            <a:endParaRPr lang="en-US" dirty="0"/>
          </a:p>
        </p:txBody>
      </p:sp>
      <p:sp>
        <p:nvSpPr>
          <p:cNvPr id="4" name="TextBox 3"/>
          <p:cNvSpPr txBox="1"/>
          <p:nvPr/>
        </p:nvSpPr>
        <p:spPr>
          <a:xfrm>
            <a:off x="628650" y="1524000"/>
            <a:ext cx="6953250" cy="286232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smtClean="0">
                <a:solidFill>
                  <a:srgbClr val="FFFF00"/>
                </a:solidFill>
              </a:rPr>
              <a:t>Simplified permit application</a:t>
            </a:r>
          </a:p>
          <a:p>
            <a:pPr marL="342900" indent="-342900">
              <a:lnSpc>
                <a:spcPct val="150000"/>
              </a:lnSpc>
              <a:buFont typeface="Arial" panose="020B0604020202020204" pitchFamily="34" charset="0"/>
              <a:buChar char="•"/>
            </a:pPr>
            <a:r>
              <a:rPr lang="en-US" sz="2400" dirty="0" smtClean="0">
                <a:solidFill>
                  <a:srgbClr val="FFFF00"/>
                </a:solidFill>
              </a:rPr>
              <a:t>Waived any requirement to modify existing approvals </a:t>
            </a:r>
          </a:p>
          <a:p>
            <a:pPr marL="342900" indent="-342900">
              <a:lnSpc>
                <a:spcPct val="150000"/>
              </a:lnSpc>
              <a:buFont typeface="Arial" panose="020B0604020202020204" pitchFamily="34" charset="0"/>
              <a:buChar char="•"/>
            </a:pPr>
            <a:r>
              <a:rPr lang="en-US" sz="2400" dirty="0" smtClean="0">
                <a:solidFill>
                  <a:srgbClr val="FFFF00"/>
                </a:solidFill>
              </a:rPr>
              <a:t>Can expand beyond confines of property</a:t>
            </a:r>
          </a:p>
          <a:p>
            <a:pPr marL="342900" indent="-342900">
              <a:lnSpc>
                <a:spcPct val="150000"/>
              </a:lnSpc>
              <a:buFont typeface="Arial" panose="020B0604020202020204" pitchFamily="34" charset="0"/>
              <a:buChar char="•"/>
            </a:pPr>
            <a:r>
              <a:rPr lang="en-US" sz="2400" dirty="0" smtClean="0">
                <a:solidFill>
                  <a:srgbClr val="FFFF00"/>
                </a:solidFill>
              </a:rPr>
              <a:t>Did not require additional parking</a:t>
            </a:r>
          </a:p>
        </p:txBody>
      </p:sp>
      <p:sp>
        <p:nvSpPr>
          <p:cNvPr id="5" name="Footer Placeholder 3"/>
          <p:cNvSpPr txBox="1">
            <a:spLocks/>
          </p:cNvSpPr>
          <p:nvPr/>
        </p:nvSpPr>
        <p:spPr>
          <a:xfrm>
            <a:off x="7086600" y="6475557"/>
            <a:ext cx="192405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smtClean="0"/>
              <a:t>COMPLETE STREETS</a:t>
            </a:r>
          </a:p>
          <a:p>
            <a:pPr algn="ctr">
              <a:defRPr/>
            </a:pPr>
            <a:r>
              <a:rPr lang="en-US" sz="800" dirty="0" smtClean="0"/>
              <a:t>MARCH 26, 2021</a:t>
            </a:r>
            <a:endParaRPr lang="en-US" sz="800" dirty="0"/>
          </a:p>
        </p:txBody>
      </p:sp>
      <p:pic>
        <p:nvPicPr>
          <p:cNvPr id="6" name="Picture 2" descr="Town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1035" y="6178484"/>
            <a:ext cx="295180" cy="297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928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Parklet</a:t>
            </a:r>
            <a:r>
              <a:rPr lang="en-US" dirty="0" smtClean="0"/>
              <a:t>/Parking Lane Seating:</a:t>
            </a:r>
            <a:br>
              <a:rPr lang="en-US" dirty="0" smtClean="0"/>
            </a:br>
            <a:endParaRPr lang="en-US" dirty="0"/>
          </a:p>
        </p:txBody>
      </p:sp>
      <p:sp>
        <p:nvSpPr>
          <p:cNvPr id="4" name="TextBox 3"/>
          <p:cNvSpPr txBox="1"/>
          <p:nvPr/>
        </p:nvSpPr>
        <p:spPr>
          <a:xfrm>
            <a:off x="762000" y="1027907"/>
            <a:ext cx="7886700" cy="4616648"/>
          </a:xfrm>
          <a:prstGeom prst="rect">
            <a:avLst/>
          </a:prstGeom>
          <a:noFill/>
        </p:spPr>
        <p:txBody>
          <a:bodyPr wrap="square" rtlCol="0">
            <a:spAutoFit/>
          </a:bodyPr>
          <a:lstStyle/>
          <a:p>
            <a:pPr algn="ctr">
              <a:lnSpc>
                <a:spcPct val="150000"/>
              </a:lnSpc>
            </a:pPr>
            <a:endParaRPr lang="en-US" sz="1400" dirty="0">
              <a:solidFill>
                <a:srgbClr val="FFFF00"/>
              </a:solidFill>
            </a:endParaRPr>
          </a:p>
          <a:p>
            <a:pPr marL="285750" indent="-285750">
              <a:lnSpc>
                <a:spcPct val="150000"/>
              </a:lnSpc>
              <a:buFont typeface="Arial" panose="020B0604020202020204" pitchFamily="34" charset="0"/>
              <a:buChar char="•"/>
            </a:pPr>
            <a:r>
              <a:rPr lang="en-US" sz="2400" dirty="0" smtClean="0">
                <a:solidFill>
                  <a:srgbClr val="FFFF00"/>
                </a:solidFill>
              </a:rPr>
              <a:t>Protection barriers must be 18” wide and 36” tall</a:t>
            </a:r>
          </a:p>
          <a:p>
            <a:pPr marL="285750" indent="-285750">
              <a:lnSpc>
                <a:spcPct val="150000"/>
              </a:lnSpc>
              <a:buFont typeface="Arial" panose="020B0604020202020204" pitchFamily="34" charset="0"/>
              <a:buChar char="•"/>
            </a:pPr>
            <a:r>
              <a:rPr lang="en-US" sz="2400" dirty="0" smtClean="0">
                <a:solidFill>
                  <a:srgbClr val="FFFF00"/>
                </a:solidFill>
              </a:rPr>
              <a:t>Barriers must be marked with reflective devices/tape</a:t>
            </a:r>
          </a:p>
          <a:p>
            <a:pPr marL="285750" indent="-285750">
              <a:lnSpc>
                <a:spcPct val="150000"/>
              </a:lnSpc>
              <a:buFont typeface="Arial" panose="020B0604020202020204" pitchFamily="34" charset="0"/>
              <a:buChar char="•"/>
            </a:pPr>
            <a:r>
              <a:rPr lang="en-US" sz="2400" dirty="0" smtClean="0">
                <a:solidFill>
                  <a:srgbClr val="FFFF00"/>
                </a:solidFill>
              </a:rPr>
              <a:t>Seating area must provide ADA ramp access</a:t>
            </a:r>
          </a:p>
          <a:p>
            <a:pPr marL="285750" indent="-285750">
              <a:lnSpc>
                <a:spcPct val="150000"/>
              </a:lnSpc>
              <a:buFont typeface="Arial" panose="020B0604020202020204" pitchFamily="34" charset="0"/>
              <a:buChar char="•"/>
            </a:pPr>
            <a:r>
              <a:rPr lang="en-US" sz="2400" dirty="0">
                <a:solidFill>
                  <a:srgbClr val="FFFF00"/>
                </a:solidFill>
              </a:rPr>
              <a:t>Prohibited </a:t>
            </a:r>
            <a:r>
              <a:rPr lang="en-US" sz="2400" dirty="0" smtClean="0">
                <a:solidFill>
                  <a:srgbClr val="FFFF00"/>
                </a:solidFill>
              </a:rPr>
              <a:t>within 15’ of fire hydrant</a:t>
            </a:r>
          </a:p>
          <a:p>
            <a:pPr marL="285750" indent="-285750">
              <a:lnSpc>
                <a:spcPct val="150000"/>
              </a:lnSpc>
              <a:buFont typeface="Arial" panose="020B0604020202020204" pitchFamily="34" charset="0"/>
              <a:buChar char="•"/>
            </a:pPr>
            <a:r>
              <a:rPr lang="en-US" sz="2400" dirty="0">
                <a:solidFill>
                  <a:srgbClr val="FFFF00"/>
                </a:solidFill>
              </a:rPr>
              <a:t>Prohibited </a:t>
            </a:r>
            <a:r>
              <a:rPr lang="en-US" sz="2400" dirty="0" smtClean="0">
                <a:solidFill>
                  <a:srgbClr val="FFFF00"/>
                </a:solidFill>
              </a:rPr>
              <a:t>within 8’ of a crosswalk</a:t>
            </a:r>
          </a:p>
          <a:p>
            <a:pPr marL="285750" indent="-285750">
              <a:lnSpc>
                <a:spcPct val="150000"/>
              </a:lnSpc>
              <a:buFont typeface="Arial" panose="020B0604020202020204" pitchFamily="34" charset="0"/>
              <a:buChar char="•"/>
            </a:pPr>
            <a:r>
              <a:rPr lang="en-US" sz="2400" dirty="0" smtClean="0">
                <a:solidFill>
                  <a:srgbClr val="FFFF00"/>
                </a:solidFill>
              </a:rPr>
              <a:t>May expand to adjacent storefronts</a:t>
            </a:r>
          </a:p>
          <a:p>
            <a:pPr algn="ctr">
              <a:lnSpc>
                <a:spcPct val="150000"/>
              </a:lnSpc>
            </a:pPr>
            <a:endParaRPr lang="en-US" sz="1400" dirty="0" smtClean="0">
              <a:solidFill>
                <a:srgbClr val="FFFF00"/>
              </a:solidFill>
            </a:endParaRPr>
          </a:p>
          <a:p>
            <a:pPr algn="ctr">
              <a:lnSpc>
                <a:spcPct val="150000"/>
              </a:lnSpc>
            </a:pPr>
            <a:endParaRPr lang="en-US" sz="2400" dirty="0" smtClean="0">
              <a:solidFill>
                <a:srgbClr val="FFFF00"/>
              </a:solidFill>
            </a:endParaRPr>
          </a:p>
        </p:txBody>
      </p:sp>
      <p:sp>
        <p:nvSpPr>
          <p:cNvPr id="5" name="Footer Placeholder 3"/>
          <p:cNvSpPr txBox="1">
            <a:spLocks/>
          </p:cNvSpPr>
          <p:nvPr/>
        </p:nvSpPr>
        <p:spPr>
          <a:xfrm>
            <a:off x="7086600" y="6475557"/>
            <a:ext cx="192405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smtClean="0"/>
              <a:t>COMPLETE STREETS</a:t>
            </a:r>
          </a:p>
          <a:p>
            <a:pPr algn="ctr">
              <a:defRPr/>
            </a:pPr>
            <a:r>
              <a:rPr lang="en-US" sz="800" dirty="0" smtClean="0"/>
              <a:t>MARCH 26, 2021</a:t>
            </a:r>
            <a:endParaRPr lang="en-US" sz="800" dirty="0"/>
          </a:p>
        </p:txBody>
      </p:sp>
      <p:pic>
        <p:nvPicPr>
          <p:cNvPr id="6" name="Picture 2" descr="Town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1035" y="6178484"/>
            <a:ext cx="295180" cy="297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919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Tents:</a:t>
            </a:r>
            <a:br>
              <a:rPr lang="en-US" dirty="0" smtClean="0"/>
            </a:br>
            <a:endParaRPr lang="en-US" dirty="0"/>
          </a:p>
        </p:txBody>
      </p:sp>
      <p:sp>
        <p:nvSpPr>
          <p:cNvPr id="4" name="TextBox 3"/>
          <p:cNvSpPr txBox="1"/>
          <p:nvPr/>
        </p:nvSpPr>
        <p:spPr>
          <a:xfrm>
            <a:off x="457200" y="1219200"/>
            <a:ext cx="7124700" cy="5262979"/>
          </a:xfrm>
          <a:prstGeom prst="rect">
            <a:avLst/>
          </a:prstGeom>
          <a:noFill/>
        </p:spPr>
        <p:txBody>
          <a:bodyPr wrap="square" rtlCol="0">
            <a:spAutoFit/>
          </a:bodyPr>
          <a:lstStyle/>
          <a:p>
            <a:pPr algn="ctr">
              <a:lnSpc>
                <a:spcPct val="150000"/>
              </a:lnSpc>
            </a:pPr>
            <a:r>
              <a:rPr lang="en-US" sz="3600" dirty="0" smtClean="0">
                <a:solidFill>
                  <a:srgbClr val="FFFF00"/>
                </a:solidFill>
              </a:rPr>
              <a:t>Was</a:t>
            </a:r>
            <a:r>
              <a:rPr lang="en-US" sz="3600" dirty="0">
                <a:solidFill>
                  <a:srgbClr val="FFFF00"/>
                </a:solidFill>
              </a:rPr>
              <a:t>: 15 days </a:t>
            </a:r>
            <a:endParaRPr lang="en-US" sz="2400" dirty="0" smtClean="0">
              <a:solidFill>
                <a:srgbClr val="FFFF00"/>
              </a:solidFill>
            </a:endParaRPr>
          </a:p>
          <a:p>
            <a:pPr algn="ctr">
              <a:lnSpc>
                <a:spcPct val="150000"/>
              </a:lnSpc>
            </a:pPr>
            <a:r>
              <a:rPr lang="en-US" sz="3600" dirty="0" smtClean="0">
                <a:solidFill>
                  <a:srgbClr val="FFFF00"/>
                </a:solidFill>
              </a:rPr>
              <a:t>   Now</a:t>
            </a:r>
            <a:r>
              <a:rPr lang="en-US" sz="3600" dirty="0">
                <a:solidFill>
                  <a:srgbClr val="FFFF00"/>
                </a:solidFill>
              </a:rPr>
              <a:t>:  6 months</a:t>
            </a:r>
          </a:p>
          <a:p>
            <a:pPr>
              <a:lnSpc>
                <a:spcPct val="150000"/>
              </a:lnSpc>
            </a:pPr>
            <a:r>
              <a:rPr lang="en-US" sz="4400" dirty="0">
                <a:latin typeface="+mj-lt"/>
              </a:rPr>
              <a:t>Sidewalk </a:t>
            </a:r>
            <a:r>
              <a:rPr lang="en-US" sz="4400" dirty="0" smtClean="0">
                <a:latin typeface="+mj-lt"/>
              </a:rPr>
              <a:t>Sales:</a:t>
            </a:r>
            <a:endParaRPr lang="en-US" sz="4400" dirty="0" smtClean="0">
              <a:solidFill>
                <a:srgbClr val="FFFF00"/>
              </a:solidFill>
              <a:latin typeface="+mj-lt"/>
            </a:endParaRPr>
          </a:p>
          <a:p>
            <a:pPr algn="ctr">
              <a:lnSpc>
                <a:spcPct val="150000"/>
              </a:lnSpc>
            </a:pPr>
            <a:r>
              <a:rPr lang="en-US" sz="3600" dirty="0">
                <a:solidFill>
                  <a:srgbClr val="FFFF00"/>
                </a:solidFill>
              </a:rPr>
              <a:t>Was: </a:t>
            </a:r>
            <a:r>
              <a:rPr lang="en-US" sz="3600" dirty="0" smtClean="0">
                <a:solidFill>
                  <a:srgbClr val="FFFF00"/>
                </a:solidFill>
              </a:rPr>
              <a:t>3 days, 5/</a:t>
            </a:r>
            <a:r>
              <a:rPr lang="en-US" sz="3600" dirty="0" err="1" smtClean="0">
                <a:solidFill>
                  <a:srgbClr val="FFFF00"/>
                </a:solidFill>
              </a:rPr>
              <a:t>yr</a:t>
            </a:r>
            <a:endParaRPr lang="en-US" sz="3600" dirty="0" smtClean="0">
              <a:solidFill>
                <a:srgbClr val="FFFF00"/>
              </a:solidFill>
            </a:endParaRPr>
          </a:p>
          <a:p>
            <a:pPr algn="ctr">
              <a:lnSpc>
                <a:spcPct val="150000"/>
              </a:lnSpc>
            </a:pPr>
            <a:r>
              <a:rPr lang="en-US" sz="3600" dirty="0" smtClean="0">
                <a:solidFill>
                  <a:srgbClr val="FFFF00"/>
                </a:solidFill>
              </a:rPr>
              <a:t>Now</a:t>
            </a:r>
            <a:r>
              <a:rPr lang="en-US" sz="3600" dirty="0">
                <a:solidFill>
                  <a:srgbClr val="FFFF00"/>
                </a:solidFill>
              </a:rPr>
              <a:t>: </a:t>
            </a:r>
            <a:r>
              <a:rPr lang="en-US" sz="3600" dirty="0" smtClean="0">
                <a:solidFill>
                  <a:srgbClr val="FFFF00"/>
                </a:solidFill>
              </a:rPr>
              <a:t>no limit   </a:t>
            </a:r>
            <a:endParaRPr lang="en-US" sz="3600" dirty="0">
              <a:solidFill>
                <a:srgbClr val="FFFF00"/>
              </a:solidFill>
            </a:endParaRPr>
          </a:p>
          <a:p>
            <a:pPr algn="ctr">
              <a:lnSpc>
                <a:spcPct val="150000"/>
              </a:lnSpc>
            </a:pPr>
            <a:endParaRPr lang="en-US" sz="3600" dirty="0" smtClean="0">
              <a:solidFill>
                <a:srgbClr val="FFFF00"/>
              </a:solidFill>
            </a:endParaRPr>
          </a:p>
        </p:txBody>
      </p:sp>
      <p:sp>
        <p:nvSpPr>
          <p:cNvPr id="5" name="Footer Placeholder 3"/>
          <p:cNvSpPr txBox="1">
            <a:spLocks/>
          </p:cNvSpPr>
          <p:nvPr/>
        </p:nvSpPr>
        <p:spPr>
          <a:xfrm>
            <a:off x="7086600" y="6475557"/>
            <a:ext cx="192405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smtClean="0"/>
              <a:t>COMPLETE STREETS</a:t>
            </a:r>
          </a:p>
          <a:p>
            <a:pPr algn="ctr">
              <a:defRPr/>
            </a:pPr>
            <a:r>
              <a:rPr lang="en-US" sz="800" dirty="0" smtClean="0"/>
              <a:t>MARCH 26, 2021</a:t>
            </a:r>
            <a:endParaRPr lang="en-US" sz="800" dirty="0"/>
          </a:p>
        </p:txBody>
      </p:sp>
      <p:pic>
        <p:nvPicPr>
          <p:cNvPr id="6" name="Picture 2" descr="Town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1035" y="6178484"/>
            <a:ext cx="295180" cy="297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125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Promotion</a:t>
            </a:r>
            <a:br>
              <a:rPr lang="en-US" dirty="0" smtClean="0"/>
            </a:br>
            <a:endParaRPr lang="en-US" dirty="0"/>
          </a:p>
        </p:txBody>
      </p:sp>
      <p:sp>
        <p:nvSpPr>
          <p:cNvPr id="5" name="Footer Placeholder 3"/>
          <p:cNvSpPr txBox="1">
            <a:spLocks/>
          </p:cNvSpPr>
          <p:nvPr/>
        </p:nvSpPr>
        <p:spPr>
          <a:xfrm>
            <a:off x="7086600" y="6475557"/>
            <a:ext cx="192405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smtClean="0"/>
              <a:t>COMPLETE STREETS</a:t>
            </a:r>
          </a:p>
          <a:p>
            <a:pPr algn="ctr">
              <a:defRPr/>
            </a:pPr>
            <a:r>
              <a:rPr lang="en-US" sz="800" dirty="0" smtClean="0"/>
              <a:t>MARCH 26, 2021</a:t>
            </a:r>
            <a:endParaRPr lang="en-US" sz="800" dirty="0"/>
          </a:p>
        </p:txBody>
      </p:sp>
      <p:pic>
        <p:nvPicPr>
          <p:cNvPr id="6" name="Picture 2" descr="Town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1035" y="6178484"/>
            <a:ext cx="295180" cy="2970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75" y="365126"/>
            <a:ext cx="4067175" cy="6096000"/>
          </a:xfrm>
          <a:prstGeom prst="rect">
            <a:avLst/>
          </a:prstGeom>
        </p:spPr>
      </p:pic>
    </p:spTree>
    <p:extLst>
      <p:ext uri="{BB962C8B-B14F-4D97-AF65-F5344CB8AC3E}">
        <p14:creationId xmlns:p14="http://schemas.microsoft.com/office/powerpoint/2010/main" val="1075057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Promotion:</a:t>
            </a:r>
            <a:br>
              <a:rPr lang="en-US" dirty="0" smtClean="0"/>
            </a:br>
            <a:endParaRPr lang="en-US" dirty="0"/>
          </a:p>
        </p:txBody>
      </p:sp>
      <p:sp>
        <p:nvSpPr>
          <p:cNvPr id="5" name="Footer Placeholder 3"/>
          <p:cNvSpPr txBox="1">
            <a:spLocks/>
          </p:cNvSpPr>
          <p:nvPr/>
        </p:nvSpPr>
        <p:spPr>
          <a:xfrm>
            <a:off x="7086600" y="6475557"/>
            <a:ext cx="192405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smtClean="0"/>
              <a:t>COMPLETE STREETS</a:t>
            </a:r>
          </a:p>
          <a:p>
            <a:pPr algn="ctr">
              <a:defRPr/>
            </a:pPr>
            <a:r>
              <a:rPr lang="en-US" sz="800" dirty="0" smtClean="0"/>
              <a:t>MARCH 26, 2021</a:t>
            </a:r>
            <a:endParaRPr lang="en-US" sz="800" dirty="0"/>
          </a:p>
        </p:txBody>
      </p:sp>
      <p:pic>
        <p:nvPicPr>
          <p:cNvPr id="6" name="Picture 2" descr="Town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1035" y="6178484"/>
            <a:ext cx="295180" cy="2970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334194"/>
            <a:ext cx="6172200" cy="4114800"/>
          </a:xfrm>
          <a:prstGeom prst="rect">
            <a:avLst/>
          </a:prstGeom>
        </p:spPr>
      </p:pic>
      <p:pic>
        <p:nvPicPr>
          <p:cNvPr id="4" name="Picture 3"/>
          <p:cNvPicPr>
            <a:picLocks noChangeAspect="1"/>
          </p:cNvPicPr>
          <p:nvPr/>
        </p:nvPicPr>
        <p:blipFill>
          <a:blip r:embed="rId4"/>
          <a:stretch>
            <a:fillRect/>
          </a:stretch>
        </p:blipFill>
        <p:spPr>
          <a:xfrm>
            <a:off x="914400" y="1177702"/>
            <a:ext cx="5334000" cy="1221721"/>
          </a:xfrm>
          <a:prstGeom prst="rect">
            <a:avLst/>
          </a:prstGeom>
        </p:spPr>
      </p:pic>
    </p:spTree>
    <p:extLst>
      <p:ext uri="{BB962C8B-B14F-4D97-AF65-F5344CB8AC3E}">
        <p14:creationId xmlns:p14="http://schemas.microsoft.com/office/powerpoint/2010/main" val="3136401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Approved Permits:</a:t>
            </a:r>
            <a:br>
              <a:rPr lang="en-US" dirty="0" smtClean="0"/>
            </a:br>
            <a:endParaRPr lang="en-US" dirty="0"/>
          </a:p>
        </p:txBody>
      </p:sp>
      <p:sp>
        <p:nvSpPr>
          <p:cNvPr id="4" name="TextBox 3"/>
          <p:cNvSpPr txBox="1"/>
          <p:nvPr/>
        </p:nvSpPr>
        <p:spPr>
          <a:xfrm>
            <a:off x="1562100" y="1295400"/>
            <a:ext cx="6019800" cy="4247317"/>
          </a:xfrm>
          <a:prstGeom prst="rect">
            <a:avLst/>
          </a:prstGeom>
          <a:noFill/>
        </p:spPr>
        <p:txBody>
          <a:bodyPr wrap="square" rtlCol="0">
            <a:spAutoFit/>
          </a:bodyPr>
          <a:lstStyle/>
          <a:p>
            <a:pPr algn="ctr">
              <a:lnSpc>
                <a:spcPct val="150000"/>
              </a:lnSpc>
            </a:pPr>
            <a:r>
              <a:rPr lang="en-US" sz="3600" dirty="0" smtClean="0">
                <a:solidFill>
                  <a:srgbClr val="FFFF00"/>
                </a:solidFill>
              </a:rPr>
              <a:t>32 Restaurants</a:t>
            </a:r>
          </a:p>
          <a:p>
            <a:pPr algn="ctr">
              <a:lnSpc>
                <a:spcPct val="150000"/>
              </a:lnSpc>
            </a:pPr>
            <a:r>
              <a:rPr lang="en-US" sz="3600" dirty="0" smtClean="0">
                <a:solidFill>
                  <a:srgbClr val="FFFF00"/>
                </a:solidFill>
              </a:rPr>
              <a:t>2 Gyms/Fitness Studios</a:t>
            </a:r>
          </a:p>
          <a:p>
            <a:pPr algn="ctr">
              <a:lnSpc>
                <a:spcPct val="150000"/>
              </a:lnSpc>
            </a:pPr>
            <a:r>
              <a:rPr lang="en-US" sz="3600" dirty="0" smtClean="0">
                <a:solidFill>
                  <a:srgbClr val="FFFF00"/>
                </a:solidFill>
              </a:rPr>
              <a:t>1 Religious Event</a:t>
            </a:r>
          </a:p>
          <a:p>
            <a:pPr algn="ctr">
              <a:lnSpc>
                <a:spcPct val="150000"/>
              </a:lnSpc>
            </a:pPr>
            <a:r>
              <a:rPr lang="en-US" sz="3600" dirty="0" smtClean="0">
                <a:solidFill>
                  <a:srgbClr val="FFFF00"/>
                </a:solidFill>
              </a:rPr>
              <a:t>3 Sidewalk Cafes</a:t>
            </a:r>
          </a:p>
          <a:p>
            <a:pPr algn="ctr">
              <a:lnSpc>
                <a:spcPct val="150000"/>
              </a:lnSpc>
            </a:pPr>
            <a:endParaRPr lang="en-US" sz="3600" dirty="0" smtClean="0">
              <a:solidFill>
                <a:srgbClr val="FFFF00"/>
              </a:solidFill>
            </a:endParaRPr>
          </a:p>
        </p:txBody>
      </p:sp>
      <p:sp>
        <p:nvSpPr>
          <p:cNvPr id="5" name="Footer Placeholder 3"/>
          <p:cNvSpPr txBox="1">
            <a:spLocks/>
          </p:cNvSpPr>
          <p:nvPr/>
        </p:nvSpPr>
        <p:spPr>
          <a:xfrm>
            <a:off x="7086600" y="6475557"/>
            <a:ext cx="192405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smtClean="0"/>
              <a:t>COMPLETE STREETS</a:t>
            </a:r>
          </a:p>
          <a:p>
            <a:pPr algn="ctr">
              <a:defRPr/>
            </a:pPr>
            <a:r>
              <a:rPr lang="en-US" sz="800" dirty="0" smtClean="0"/>
              <a:t>MARCH 26, 2021</a:t>
            </a:r>
            <a:endParaRPr lang="en-US" sz="800" dirty="0"/>
          </a:p>
        </p:txBody>
      </p:sp>
      <p:pic>
        <p:nvPicPr>
          <p:cNvPr id="6" name="Picture 2" descr="Town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1035" y="6178484"/>
            <a:ext cx="295180" cy="297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856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Main Street, Port Washington</a:t>
            </a:r>
            <a:endParaRPr lang="en-US" sz="2400" dirty="0"/>
          </a:p>
        </p:txBody>
      </p:sp>
      <p:sp>
        <p:nvSpPr>
          <p:cNvPr id="5" name="Footer Placeholder 3"/>
          <p:cNvSpPr txBox="1">
            <a:spLocks/>
          </p:cNvSpPr>
          <p:nvPr/>
        </p:nvSpPr>
        <p:spPr>
          <a:xfrm>
            <a:off x="7086600" y="6475557"/>
            <a:ext cx="192405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smtClean="0"/>
              <a:t>COMPLETE STREETS</a:t>
            </a:r>
          </a:p>
          <a:p>
            <a:pPr algn="ctr">
              <a:defRPr/>
            </a:pPr>
            <a:r>
              <a:rPr lang="en-US" sz="800" dirty="0" smtClean="0"/>
              <a:t>MARCH 26, 2021</a:t>
            </a:r>
            <a:endParaRPr lang="en-US" sz="800" dirty="0"/>
          </a:p>
        </p:txBody>
      </p:sp>
      <p:pic>
        <p:nvPicPr>
          <p:cNvPr id="6" name="Picture 2" descr="Town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1035" y="6178484"/>
            <a:ext cx="295180" cy="2970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219200"/>
            <a:ext cx="6755582" cy="5066687"/>
          </a:xfrm>
          <a:prstGeom prst="rect">
            <a:avLst/>
          </a:prstGeom>
        </p:spPr>
      </p:pic>
    </p:spTree>
    <p:extLst>
      <p:ext uri="{BB962C8B-B14F-4D97-AF65-F5344CB8AC3E}">
        <p14:creationId xmlns:p14="http://schemas.microsoft.com/office/powerpoint/2010/main" val="2071994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Future:</a:t>
            </a:r>
            <a:br>
              <a:rPr lang="en-US" dirty="0" smtClean="0"/>
            </a:br>
            <a:endParaRPr lang="en-US" dirty="0"/>
          </a:p>
        </p:txBody>
      </p:sp>
      <p:sp>
        <p:nvSpPr>
          <p:cNvPr id="5" name="Footer Placeholder 3"/>
          <p:cNvSpPr txBox="1">
            <a:spLocks/>
          </p:cNvSpPr>
          <p:nvPr/>
        </p:nvSpPr>
        <p:spPr>
          <a:xfrm>
            <a:off x="7086600" y="6475557"/>
            <a:ext cx="192405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smtClean="0"/>
              <a:t>COMPLETE STREETS</a:t>
            </a:r>
          </a:p>
          <a:p>
            <a:pPr algn="ctr">
              <a:defRPr/>
            </a:pPr>
            <a:r>
              <a:rPr lang="en-US" sz="800" dirty="0" smtClean="0"/>
              <a:t>MARCH 26, 2021</a:t>
            </a:r>
            <a:endParaRPr lang="en-US" sz="800" dirty="0"/>
          </a:p>
        </p:txBody>
      </p:sp>
      <p:pic>
        <p:nvPicPr>
          <p:cNvPr id="6" name="Picture 2" descr="Town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1035" y="6178484"/>
            <a:ext cx="295180" cy="2970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65126"/>
            <a:ext cx="4271915" cy="5695887"/>
          </a:xfrm>
          <a:prstGeom prst="rect">
            <a:avLst/>
          </a:prstGeom>
        </p:spPr>
      </p:pic>
    </p:spTree>
    <p:extLst>
      <p:ext uri="{BB962C8B-B14F-4D97-AF65-F5344CB8AC3E}">
        <p14:creationId xmlns:p14="http://schemas.microsoft.com/office/powerpoint/2010/main" val="2523637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Complete Streets:</a:t>
            </a:r>
            <a:br>
              <a:rPr lang="en-US" dirty="0" smtClean="0"/>
            </a:br>
            <a:endParaRPr lang="en-US" dirty="0"/>
          </a:p>
        </p:txBody>
      </p:sp>
      <p:sp>
        <p:nvSpPr>
          <p:cNvPr id="5" name="Footer Placeholder 3"/>
          <p:cNvSpPr txBox="1">
            <a:spLocks/>
          </p:cNvSpPr>
          <p:nvPr/>
        </p:nvSpPr>
        <p:spPr>
          <a:xfrm>
            <a:off x="7086600" y="6475557"/>
            <a:ext cx="192405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smtClean="0"/>
              <a:t>COMPLETE STREETS</a:t>
            </a:r>
          </a:p>
          <a:p>
            <a:pPr algn="ctr">
              <a:defRPr/>
            </a:pPr>
            <a:r>
              <a:rPr lang="en-US" sz="800" dirty="0" smtClean="0"/>
              <a:t>MARCH 26, 2021</a:t>
            </a:r>
            <a:endParaRPr lang="en-US" sz="800" dirty="0"/>
          </a:p>
        </p:txBody>
      </p:sp>
      <p:pic>
        <p:nvPicPr>
          <p:cNvPr id="6" name="Picture 2" descr="Town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1035" y="6178484"/>
            <a:ext cx="295180" cy="2970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22630" y="1187523"/>
            <a:ext cx="6821170" cy="5115878"/>
          </a:xfrm>
          <a:prstGeom prst="rect">
            <a:avLst/>
          </a:prstGeom>
        </p:spPr>
      </p:pic>
    </p:spTree>
    <p:extLst>
      <p:ext uri="{BB962C8B-B14F-4D97-AF65-F5344CB8AC3E}">
        <p14:creationId xmlns:p14="http://schemas.microsoft.com/office/powerpoint/2010/main" val="497925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Streets as Restaurants?</a:t>
            </a:r>
            <a:br>
              <a:rPr lang="en-US" dirty="0" smtClean="0"/>
            </a:br>
            <a:endParaRPr lang="en-US" dirty="0"/>
          </a:p>
        </p:txBody>
      </p:sp>
      <p:sp>
        <p:nvSpPr>
          <p:cNvPr id="5" name="Footer Placeholder 3"/>
          <p:cNvSpPr txBox="1">
            <a:spLocks/>
          </p:cNvSpPr>
          <p:nvPr/>
        </p:nvSpPr>
        <p:spPr>
          <a:xfrm>
            <a:off x="7086600" y="6475557"/>
            <a:ext cx="192405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smtClean="0"/>
              <a:t>COMPLETE STREETS</a:t>
            </a:r>
          </a:p>
          <a:p>
            <a:pPr algn="ctr">
              <a:defRPr/>
            </a:pPr>
            <a:r>
              <a:rPr lang="en-US" sz="800" dirty="0" smtClean="0"/>
              <a:t>MARCH 26, 2021</a:t>
            </a:r>
            <a:endParaRPr lang="en-US" sz="800" dirty="0"/>
          </a:p>
        </p:txBody>
      </p:sp>
      <p:pic>
        <p:nvPicPr>
          <p:cNvPr id="6" name="Picture 2" descr="Town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1035" y="6178484"/>
            <a:ext cx="295180" cy="2970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119325"/>
            <a:ext cx="3794369" cy="505915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9434" y="1119324"/>
            <a:ext cx="3722566" cy="4963421"/>
          </a:xfrm>
          <a:prstGeom prst="rect">
            <a:avLst/>
          </a:prstGeom>
        </p:spPr>
      </p:pic>
    </p:spTree>
    <p:extLst>
      <p:ext uri="{BB962C8B-B14F-4D97-AF65-F5344CB8AC3E}">
        <p14:creationId xmlns:p14="http://schemas.microsoft.com/office/powerpoint/2010/main" val="3301409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838200" y="685800"/>
            <a:ext cx="7675350" cy="4652963"/>
          </a:xfrm>
        </p:spPr>
        <p:txBody>
          <a:bodyPr/>
          <a:lstStyle/>
          <a:p>
            <a:pPr eaLnBrk="1" hangingPunct="1">
              <a:buFont typeface="Wingdings" pitchFamily="2" charset="2"/>
              <a:buNone/>
            </a:pPr>
            <a:r>
              <a:rPr lang="en-US" altLang="en-US" dirty="0" smtClean="0"/>
              <a:t>                    </a:t>
            </a:r>
            <a:r>
              <a:rPr lang="en-US" altLang="en-US" sz="6000" dirty="0" smtClean="0">
                <a:solidFill>
                  <a:schemeClr val="accent5"/>
                </a:solidFill>
              </a:rPr>
              <a:t>Any Questions?</a:t>
            </a:r>
            <a:r>
              <a:rPr lang="en-US" altLang="en-US" sz="6000" b="1" dirty="0" smtClean="0">
                <a:solidFill>
                  <a:schemeClr val="accent5"/>
                </a:solidFill>
              </a:rPr>
              <a:t> </a:t>
            </a:r>
          </a:p>
        </p:txBody>
      </p:sp>
      <p:pic>
        <p:nvPicPr>
          <p:cNvPr id="30723" name="Picture 4" descr="main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872424"/>
            <a:ext cx="5775504"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a:xfrm>
            <a:off x="7086600" y="6475557"/>
            <a:ext cx="1924050" cy="365125"/>
          </a:xfrm>
          <a:prstGeom prst="rect">
            <a:avLst/>
          </a:prstGeom>
        </p:spPr>
        <p:txBody>
          <a:bodyPr/>
          <a:lstStyle/>
          <a:p>
            <a:pPr algn="ctr">
              <a:defRPr/>
            </a:pPr>
            <a:r>
              <a:rPr lang="en-US" sz="800" dirty="0" smtClean="0"/>
              <a:t>COMPLETE STREETS</a:t>
            </a:r>
          </a:p>
          <a:p>
            <a:pPr algn="ctr">
              <a:defRPr/>
            </a:pPr>
            <a:r>
              <a:rPr lang="en-US" sz="800" dirty="0" smtClean="0"/>
              <a:t>MARCH 26, 2021</a:t>
            </a:r>
            <a:endParaRPr lang="en-US" sz="800" dirty="0"/>
          </a:p>
        </p:txBody>
      </p:sp>
      <p:pic>
        <p:nvPicPr>
          <p:cNvPr id="5" name="Picture 2" descr="Town S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1035" y="6178484"/>
            <a:ext cx="295180" cy="2970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Challenge:</a:t>
            </a:r>
            <a:br>
              <a:rPr lang="en-US" dirty="0" smtClean="0"/>
            </a:br>
            <a:endParaRPr lang="en-US" dirty="0"/>
          </a:p>
        </p:txBody>
      </p:sp>
      <p:sp>
        <p:nvSpPr>
          <p:cNvPr id="4" name="TextBox 3"/>
          <p:cNvSpPr txBox="1"/>
          <p:nvPr/>
        </p:nvSpPr>
        <p:spPr>
          <a:xfrm>
            <a:off x="990599" y="1295400"/>
            <a:ext cx="7305675" cy="5078313"/>
          </a:xfrm>
          <a:prstGeom prst="rect">
            <a:avLst/>
          </a:prstGeom>
          <a:noFill/>
        </p:spPr>
        <p:txBody>
          <a:bodyPr wrap="square" rtlCol="0">
            <a:spAutoFit/>
          </a:bodyPr>
          <a:lstStyle/>
          <a:p>
            <a:pPr algn="ctr">
              <a:lnSpc>
                <a:spcPct val="150000"/>
              </a:lnSpc>
            </a:pPr>
            <a:r>
              <a:rPr lang="en-US" sz="3600" dirty="0" smtClean="0">
                <a:solidFill>
                  <a:srgbClr val="FFFF00"/>
                </a:solidFill>
              </a:rPr>
              <a:t>Executive Order 202.97</a:t>
            </a:r>
          </a:p>
          <a:p>
            <a:pPr algn="ctr">
              <a:lnSpc>
                <a:spcPct val="150000"/>
              </a:lnSpc>
            </a:pPr>
            <a:r>
              <a:rPr lang="en-US" sz="3600" dirty="0">
                <a:solidFill>
                  <a:srgbClr val="FFFF00"/>
                </a:solidFill>
              </a:rPr>
              <a:t>r</a:t>
            </a:r>
            <a:r>
              <a:rPr lang="en-US" sz="3600" dirty="0" smtClean="0">
                <a:solidFill>
                  <a:srgbClr val="FFFF00"/>
                </a:solidFill>
              </a:rPr>
              <a:t>estricting indoor capacity</a:t>
            </a:r>
          </a:p>
          <a:p>
            <a:pPr algn="ctr">
              <a:lnSpc>
                <a:spcPct val="150000"/>
              </a:lnSpc>
            </a:pPr>
            <a:endParaRPr lang="en-US" sz="3600" dirty="0">
              <a:solidFill>
                <a:srgbClr val="FFFF00"/>
              </a:solidFill>
            </a:endParaRPr>
          </a:p>
          <a:p>
            <a:pPr algn="ctr">
              <a:lnSpc>
                <a:spcPct val="150000"/>
              </a:lnSpc>
            </a:pPr>
            <a:endParaRPr lang="en-US" sz="3600" dirty="0" smtClean="0">
              <a:solidFill>
                <a:srgbClr val="FFFF00"/>
              </a:solidFill>
            </a:endParaRPr>
          </a:p>
          <a:p>
            <a:pPr algn="ctr">
              <a:lnSpc>
                <a:spcPct val="150000"/>
              </a:lnSpc>
            </a:pPr>
            <a:endParaRPr lang="en-US" sz="3600" dirty="0">
              <a:solidFill>
                <a:srgbClr val="FFFF00"/>
              </a:solidFill>
            </a:endParaRPr>
          </a:p>
          <a:p>
            <a:pPr algn="ctr">
              <a:lnSpc>
                <a:spcPct val="150000"/>
              </a:lnSpc>
            </a:pPr>
            <a:r>
              <a:rPr lang="en-US" sz="3600" dirty="0" smtClean="0">
                <a:solidFill>
                  <a:srgbClr val="FFFF00"/>
                </a:solidFill>
              </a:rPr>
              <a:t> </a:t>
            </a:r>
          </a:p>
        </p:txBody>
      </p:sp>
      <p:sp>
        <p:nvSpPr>
          <p:cNvPr id="5" name="Footer Placeholder 3"/>
          <p:cNvSpPr txBox="1">
            <a:spLocks/>
          </p:cNvSpPr>
          <p:nvPr/>
        </p:nvSpPr>
        <p:spPr>
          <a:xfrm>
            <a:off x="7086600" y="6475557"/>
            <a:ext cx="192405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smtClean="0"/>
              <a:t>COMPLETE STREETS</a:t>
            </a:r>
          </a:p>
          <a:p>
            <a:pPr algn="ctr">
              <a:defRPr/>
            </a:pPr>
            <a:r>
              <a:rPr lang="en-US" sz="800" dirty="0" smtClean="0"/>
              <a:t>MARCH 26, 2021</a:t>
            </a:r>
            <a:endParaRPr lang="en-US" sz="800" dirty="0"/>
          </a:p>
        </p:txBody>
      </p:sp>
      <p:pic>
        <p:nvPicPr>
          <p:cNvPr id="6" name="Picture 2" descr="Town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1035" y="6178484"/>
            <a:ext cx="295180" cy="2970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914400" y="3257802"/>
            <a:ext cx="7305675" cy="2924175"/>
          </a:xfrm>
          <a:prstGeom prst="rect">
            <a:avLst/>
          </a:prstGeom>
        </p:spPr>
      </p:pic>
    </p:spTree>
    <p:extLst>
      <p:ext uri="{BB962C8B-B14F-4D97-AF65-F5344CB8AC3E}">
        <p14:creationId xmlns:p14="http://schemas.microsoft.com/office/powerpoint/2010/main" val="2002305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Response:</a:t>
            </a:r>
            <a:br>
              <a:rPr lang="en-US" dirty="0" smtClean="0"/>
            </a:br>
            <a:endParaRPr lang="en-US" dirty="0"/>
          </a:p>
        </p:txBody>
      </p:sp>
      <p:sp>
        <p:nvSpPr>
          <p:cNvPr id="4" name="TextBox 3"/>
          <p:cNvSpPr txBox="1"/>
          <p:nvPr/>
        </p:nvSpPr>
        <p:spPr>
          <a:xfrm>
            <a:off x="628650" y="1295400"/>
            <a:ext cx="8134350" cy="4708981"/>
          </a:xfrm>
          <a:prstGeom prst="rect">
            <a:avLst/>
          </a:prstGeom>
          <a:noFill/>
        </p:spPr>
        <p:txBody>
          <a:bodyPr wrap="square" rtlCol="0">
            <a:spAutoFit/>
          </a:bodyPr>
          <a:lstStyle/>
          <a:p>
            <a:pPr>
              <a:lnSpc>
                <a:spcPct val="150000"/>
              </a:lnSpc>
            </a:pPr>
            <a:r>
              <a:rPr lang="en-US" sz="4000" dirty="0" smtClean="0">
                <a:solidFill>
                  <a:srgbClr val="FFFF00"/>
                </a:solidFill>
              </a:rPr>
              <a:t>Step 1: Panic </a:t>
            </a:r>
          </a:p>
          <a:p>
            <a:pPr>
              <a:lnSpc>
                <a:spcPct val="150000"/>
              </a:lnSpc>
            </a:pPr>
            <a:r>
              <a:rPr lang="en-US" sz="4000" dirty="0" smtClean="0">
                <a:solidFill>
                  <a:srgbClr val="FFFF00"/>
                </a:solidFill>
              </a:rPr>
              <a:t>Step 2: Form a Committee!</a:t>
            </a:r>
          </a:p>
          <a:p>
            <a:pPr>
              <a:lnSpc>
                <a:spcPct val="150000"/>
              </a:lnSpc>
            </a:pPr>
            <a:endParaRPr lang="en-US" sz="4000" dirty="0">
              <a:solidFill>
                <a:srgbClr val="FFFF00"/>
              </a:solidFill>
            </a:endParaRPr>
          </a:p>
          <a:p>
            <a:pPr>
              <a:lnSpc>
                <a:spcPct val="150000"/>
              </a:lnSpc>
            </a:pPr>
            <a:endParaRPr lang="en-US" sz="4000" dirty="0" smtClean="0">
              <a:solidFill>
                <a:srgbClr val="FFFF00"/>
              </a:solidFill>
            </a:endParaRPr>
          </a:p>
          <a:p>
            <a:pPr>
              <a:lnSpc>
                <a:spcPct val="150000"/>
              </a:lnSpc>
            </a:pPr>
            <a:endParaRPr lang="en-US" sz="4000" dirty="0" smtClean="0">
              <a:solidFill>
                <a:srgbClr val="FFFF00"/>
              </a:solidFill>
            </a:endParaRPr>
          </a:p>
        </p:txBody>
      </p:sp>
      <p:sp>
        <p:nvSpPr>
          <p:cNvPr id="5" name="Footer Placeholder 3"/>
          <p:cNvSpPr txBox="1">
            <a:spLocks/>
          </p:cNvSpPr>
          <p:nvPr/>
        </p:nvSpPr>
        <p:spPr>
          <a:xfrm>
            <a:off x="7086600" y="6475557"/>
            <a:ext cx="192405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smtClean="0"/>
              <a:t>COMPLETE STREETS</a:t>
            </a:r>
          </a:p>
          <a:p>
            <a:pPr algn="ctr">
              <a:defRPr/>
            </a:pPr>
            <a:r>
              <a:rPr lang="en-US" sz="800" dirty="0" smtClean="0"/>
              <a:t>MARCH 26, 2021</a:t>
            </a:r>
            <a:endParaRPr lang="en-US" sz="800" dirty="0"/>
          </a:p>
        </p:txBody>
      </p:sp>
      <p:pic>
        <p:nvPicPr>
          <p:cNvPr id="6" name="Picture 2" descr="Town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1035" y="6178484"/>
            <a:ext cx="295180" cy="2970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735330" y="3276600"/>
            <a:ext cx="6122670" cy="2806224"/>
          </a:xfrm>
          <a:prstGeom prst="rect">
            <a:avLst/>
          </a:prstGeom>
        </p:spPr>
      </p:pic>
    </p:spTree>
    <p:extLst>
      <p:ext uri="{BB962C8B-B14F-4D97-AF65-F5344CB8AC3E}">
        <p14:creationId xmlns:p14="http://schemas.microsoft.com/office/powerpoint/2010/main" val="350640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endParaRPr lang="en-US" dirty="0"/>
          </a:p>
        </p:txBody>
      </p:sp>
      <p:sp>
        <p:nvSpPr>
          <p:cNvPr id="4" name="TextBox 3"/>
          <p:cNvSpPr txBox="1"/>
          <p:nvPr/>
        </p:nvSpPr>
        <p:spPr>
          <a:xfrm>
            <a:off x="1562100" y="609600"/>
            <a:ext cx="6019800" cy="1131848"/>
          </a:xfrm>
          <a:prstGeom prst="rect">
            <a:avLst/>
          </a:prstGeom>
          <a:noFill/>
        </p:spPr>
        <p:txBody>
          <a:bodyPr wrap="square" rtlCol="0">
            <a:spAutoFit/>
          </a:bodyPr>
          <a:lstStyle/>
          <a:p>
            <a:pPr algn="ctr">
              <a:lnSpc>
                <a:spcPct val="150000"/>
              </a:lnSpc>
            </a:pPr>
            <a:r>
              <a:rPr lang="en-US" sz="2400" b="1" dirty="0" smtClean="0"/>
              <a:t>Covid-19 Response</a:t>
            </a:r>
          </a:p>
          <a:p>
            <a:pPr algn="ctr">
              <a:lnSpc>
                <a:spcPct val="150000"/>
              </a:lnSpc>
            </a:pPr>
            <a:r>
              <a:rPr lang="en-US" sz="2400" b="1" dirty="0" smtClean="0"/>
              <a:t>Business </a:t>
            </a:r>
            <a:r>
              <a:rPr lang="en-US" sz="2400" b="1" dirty="0"/>
              <a:t>Recovery </a:t>
            </a:r>
            <a:r>
              <a:rPr lang="en-US" sz="2400" b="1" dirty="0" smtClean="0"/>
              <a:t>Workgroup</a:t>
            </a:r>
            <a:endParaRPr lang="en-US" sz="2400" dirty="0" smtClean="0">
              <a:solidFill>
                <a:srgbClr val="FFFF00"/>
              </a:solidFill>
            </a:endParaRPr>
          </a:p>
        </p:txBody>
      </p:sp>
      <p:sp>
        <p:nvSpPr>
          <p:cNvPr id="5" name="Footer Placeholder 3"/>
          <p:cNvSpPr txBox="1">
            <a:spLocks/>
          </p:cNvSpPr>
          <p:nvPr/>
        </p:nvSpPr>
        <p:spPr>
          <a:xfrm>
            <a:off x="7086600" y="6475557"/>
            <a:ext cx="192405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smtClean="0"/>
              <a:t>COMPLETE STREETS</a:t>
            </a:r>
          </a:p>
          <a:p>
            <a:pPr algn="ctr">
              <a:defRPr/>
            </a:pPr>
            <a:r>
              <a:rPr lang="en-US" sz="800" dirty="0" smtClean="0"/>
              <a:t>MARCH 26, 2021</a:t>
            </a:r>
            <a:endParaRPr lang="en-US" sz="800" dirty="0"/>
          </a:p>
        </p:txBody>
      </p:sp>
      <p:pic>
        <p:nvPicPr>
          <p:cNvPr id="6" name="Picture 2" descr="Town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1035" y="6178484"/>
            <a:ext cx="295180" cy="2970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62100" y="1987762"/>
            <a:ext cx="6019800" cy="4062651"/>
          </a:xfrm>
          <a:prstGeom prst="rect">
            <a:avLst/>
          </a:prstGeom>
          <a:noFill/>
        </p:spPr>
        <p:txBody>
          <a:bodyPr wrap="square" rtlCol="0">
            <a:spAutoFit/>
          </a:bodyPr>
          <a:lstStyle/>
          <a:p>
            <a:pPr algn="ctr">
              <a:lnSpc>
                <a:spcPct val="150000"/>
              </a:lnSpc>
            </a:pPr>
            <a:r>
              <a:rPr lang="en-US" sz="2000" dirty="0" smtClean="0"/>
              <a:t>The Members:</a:t>
            </a:r>
          </a:p>
          <a:p>
            <a:pPr algn="ctr">
              <a:lnSpc>
                <a:spcPct val="150000"/>
              </a:lnSpc>
            </a:pPr>
            <a:endParaRPr lang="en-US" sz="800" dirty="0">
              <a:solidFill>
                <a:srgbClr val="FFFF00"/>
              </a:solidFill>
            </a:endParaRPr>
          </a:p>
          <a:p>
            <a:pPr algn="ctr">
              <a:lnSpc>
                <a:spcPct val="150000"/>
              </a:lnSpc>
            </a:pPr>
            <a:r>
              <a:rPr lang="en-US" sz="2000" dirty="0" smtClean="0">
                <a:solidFill>
                  <a:srgbClr val="FFFF00"/>
                </a:solidFill>
              </a:rPr>
              <a:t>Building </a:t>
            </a:r>
            <a:r>
              <a:rPr lang="en-US" sz="2000" dirty="0" err="1" smtClean="0">
                <a:solidFill>
                  <a:srgbClr val="FFFF00"/>
                </a:solidFill>
              </a:rPr>
              <a:t>Dept</a:t>
            </a:r>
            <a:endParaRPr lang="en-US" sz="2000" dirty="0" smtClean="0">
              <a:solidFill>
                <a:srgbClr val="FFFF00"/>
              </a:solidFill>
            </a:endParaRPr>
          </a:p>
          <a:p>
            <a:pPr algn="ctr">
              <a:lnSpc>
                <a:spcPct val="150000"/>
              </a:lnSpc>
            </a:pPr>
            <a:r>
              <a:rPr lang="en-US" sz="2000" dirty="0" smtClean="0">
                <a:solidFill>
                  <a:srgbClr val="FFFF00"/>
                </a:solidFill>
              </a:rPr>
              <a:t>Planning </a:t>
            </a:r>
            <a:r>
              <a:rPr lang="en-US" sz="2000" dirty="0" err="1" smtClean="0">
                <a:solidFill>
                  <a:srgbClr val="FFFF00"/>
                </a:solidFill>
              </a:rPr>
              <a:t>Dept</a:t>
            </a:r>
            <a:endParaRPr lang="en-US" sz="2000" dirty="0" smtClean="0">
              <a:solidFill>
                <a:srgbClr val="FFFF00"/>
              </a:solidFill>
            </a:endParaRPr>
          </a:p>
          <a:p>
            <a:pPr algn="ctr">
              <a:lnSpc>
                <a:spcPct val="150000"/>
              </a:lnSpc>
            </a:pPr>
            <a:r>
              <a:rPr lang="en-US" sz="2000" dirty="0" smtClean="0">
                <a:solidFill>
                  <a:srgbClr val="FFFF00"/>
                </a:solidFill>
              </a:rPr>
              <a:t>DPW/Highways</a:t>
            </a:r>
          </a:p>
          <a:p>
            <a:pPr algn="ctr">
              <a:lnSpc>
                <a:spcPct val="150000"/>
              </a:lnSpc>
            </a:pPr>
            <a:r>
              <a:rPr lang="en-US" sz="2000" dirty="0" smtClean="0">
                <a:solidFill>
                  <a:srgbClr val="FFFF00"/>
                </a:solidFill>
              </a:rPr>
              <a:t>Town Attorney</a:t>
            </a:r>
          </a:p>
          <a:p>
            <a:pPr algn="ctr">
              <a:lnSpc>
                <a:spcPct val="150000"/>
              </a:lnSpc>
            </a:pPr>
            <a:r>
              <a:rPr lang="en-US" sz="2000" dirty="0" smtClean="0">
                <a:solidFill>
                  <a:srgbClr val="FFFF00"/>
                </a:solidFill>
              </a:rPr>
              <a:t>Community Development Agency</a:t>
            </a:r>
          </a:p>
          <a:p>
            <a:pPr algn="ctr">
              <a:lnSpc>
                <a:spcPct val="150000"/>
              </a:lnSpc>
            </a:pPr>
            <a:r>
              <a:rPr lang="en-US" sz="2000" dirty="0" smtClean="0">
                <a:solidFill>
                  <a:srgbClr val="FFFF00"/>
                </a:solidFill>
              </a:rPr>
              <a:t>Chambers of Commerce</a:t>
            </a:r>
          </a:p>
          <a:p>
            <a:pPr algn="ctr">
              <a:lnSpc>
                <a:spcPct val="150000"/>
              </a:lnSpc>
            </a:pPr>
            <a:endParaRPr lang="en-US" sz="2400" dirty="0" smtClean="0">
              <a:solidFill>
                <a:srgbClr val="FFFF00"/>
              </a:solidFill>
            </a:endParaRPr>
          </a:p>
        </p:txBody>
      </p:sp>
    </p:spTree>
    <p:extLst>
      <p:ext uri="{BB962C8B-B14F-4D97-AF65-F5344CB8AC3E}">
        <p14:creationId xmlns:p14="http://schemas.microsoft.com/office/powerpoint/2010/main" val="1246370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endParaRPr lang="en-US" dirty="0"/>
          </a:p>
        </p:txBody>
      </p:sp>
      <p:sp>
        <p:nvSpPr>
          <p:cNvPr id="4" name="TextBox 3"/>
          <p:cNvSpPr txBox="1"/>
          <p:nvPr/>
        </p:nvSpPr>
        <p:spPr>
          <a:xfrm>
            <a:off x="1562100" y="609600"/>
            <a:ext cx="6019800" cy="1131848"/>
          </a:xfrm>
          <a:prstGeom prst="rect">
            <a:avLst/>
          </a:prstGeom>
          <a:noFill/>
        </p:spPr>
        <p:txBody>
          <a:bodyPr wrap="square" rtlCol="0">
            <a:spAutoFit/>
          </a:bodyPr>
          <a:lstStyle/>
          <a:p>
            <a:pPr algn="ctr">
              <a:lnSpc>
                <a:spcPct val="150000"/>
              </a:lnSpc>
            </a:pPr>
            <a:r>
              <a:rPr lang="en-US" sz="2400" b="1" dirty="0" smtClean="0"/>
              <a:t>Covid-19 Response</a:t>
            </a:r>
          </a:p>
          <a:p>
            <a:pPr algn="ctr">
              <a:lnSpc>
                <a:spcPct val="150000"/>
              </a:lnSpc>
            </a:pPr>
            <a:r>
              <a:rPr lang="en-US" sz="2400" b="1" dirty="0" smtClean="0"/>
              <a:t>Business </a:t>
            </a:r>
            <a:r>
              <a:rPr lang="en-US" sz="2400" b="1" dirty="0"/>
              <a:t>Recovery </a:t>
            </a:r>
            <a:r>
              <a:rPr lang="en-US" sz="2400" b="1" dirty="0" smtClean="0"/>
              <a:t>Workgroup</a:t>
            </a:r>
            <a:endParaRPr lang="en-US" sz="2400" dirty="0" smtClean="0">
              <a:solidFill>
                <a:srgbClr val="FFFF00"/>
              </a:solidFill>
            </a:endParaRPr>
          </a:p>
        </p:txBody>
      </p:sp>
      <p:sp>
        <p:nvSpPr>
          <p:cNvPr id="5" name="Footer Placeholder 3"/>
          <p:cNvSpPr txBox="1">
            <a:spLocks/>
          </p:cNvSpPr>
          <p:nvPr/>
        </p:nvSpPr>
        <p:spPr>
          <a:xfrm>
            <a:off x="7086600" y="6475557"/>
            <a:ext cx="192405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smtClean="0"/>
              <a:t>COMPLETE STREETS</a:t>
            </a:r>
          </a:p>
          <a:p>
            <a:pPr algn="ctr">
              <a:defRPr/>
            </a:pPr>
            <a:r>
              <a:rPr lang="en-US" sz="800" dirty="0" smtClean="0"/>
              <a:t>MARCH 26, 2021</a:t>
            </a:r>
            <a:endParaRPr lang="en-US" sz="800" dirty="0"/>
          </a:p>
        </p:txBody>
      </p:sp>
      <p:pic>
        <p:nvPicPr>
          <p:cNvPr id="6" name="Picture 2" descr="Town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1035" y="6178484"/>
            <a:ext cx="295180" cy="2970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62100" y="1987762"/>
            <a:ext cx="6019800" cy="4085734"/>
          </a:xfrm>
          <a:prstGeom prst="rect">
            <a:avLst/>
          </a:prstGeom>
          <a:noFill/>
        </p:spPr>
        <p:txBody>
          <a:bodyPr wrap="square" rtlCol="0">
            <a:spAutoFit/>
          </a:bodyPr>
          <a:lstStyle/>
          <a:p>
            <a:pPr algn="ctr">
              <a:lnSpc>
                <a:spcPct val="150000"/>
              </a:lnSpc>
            </a:pPr>
            <a:r>
              <a:rPr lang="en-US" sz="2000" dirty="0" smtClean="0"/>
              <a:t>The Mission:</a:t>
            </a:r>
          </a:p>
          <a:p>
            <a:pPr algn="ctr">
              <a:lnSpc>
                <a:spcPct val="150000"/>
              </a:lnSpc>
            </a:pPr>
            <a:endParaRPr lang="en-US" sz="900" dirty="0">
              <a:solidFill>
                <a:srgbClr val="FFFF00"/>
              </a:solidFill>
            </a:endParaRPr>
          </a:p>
          <a:p>
            <a:pPr algn="ctr">
              <a:lnSpc>
                <a:spcPct val="150000"/>
              </a:lnSpc>
            </a:pPr>
            <a:r>
              <a:rPr lang="en-US" sz="2000" dirty="0" smtClean="0">
                <a:solidFill>
                  <a:srgbClr val="FFFF00"/>
                </a:solidFill>
              </a:rPr>
              <a:t>Outdoor Dining</a:t>
            </a:r>
          </a:p>
          <a:p>
            <a:pPr algn="ctr">
              <a:lnSpc>
                <a:spcPct val="150000"/>
              </a:lnSpc>
            </a:pPr>
            <a:r>
              <a:rPr lang="en-US" sz="2000" dirty="0" smtClean="0">
                <a:solidFill>
                  <a:srgbClr val="FFFF00"/>
                </a:solidFill>
              </a:rPr>
              <a:t>Fitness/Salons</a:t>
            </a:r>
          </a:p>
          <a:p>
            <a:pPr algn="ctr">
              <a:lnSpc>
                <a:spcPct val="150000"/>
              </a:lnSpc>
            </a:pPr>
            <a:r>
              <a:rPr lang="en-US" sz="2000" dirty="0" smtClean="0">
                <a:solidFill>
                  <a:srgbClr val="FFFF00"/>
                </a:solidFill>
              </a:rPr>
              <a:t>Road Closures</a:t>
            </a:r>
          </a:p>
          <a:p>
            <a:pPr algn="ctr">
              <a:lnSpc>
                <a:spcPct val="150000"/>
              </a:lnSpc>
            </a:pPr>
            <a:r>
              <a:rPr lang="en-US" sz="2000" dirty="0" smtClean="0">
                <a:solidFill>
                  <a:srgbClr val="FFFF00"/>
                </a:solidFill>
              </a:rPr>
              <a:t>Park Dining Zones</a:t>
            </a:r>
          </a:p>
          <a:p>
            <a:pPr algn="ctr">
              <a:lnSpc>
                <a:spcPct val="150000"/>
              </a:lnSpc>
            </a:pPr>
            <a:r>
              <a:rPr lang="en-US" sz="2000" dirty="0" smtClean="0">
                <a:solidFill>
                  <a:srgbClr val="FFFF00"/>
                </a:solidFill>
              </a:rPr>
              <a:t>Sidewalk Sales</a:t>
            </a:r>
          </a:p>
          <a:p>
            <a:pPr algn="ctr">
              <a:lnSpc>
                <a:spcPct val="150000"/>
              </a:lnSpc>
            </a:pPr>
            <a:r>
              <a:rPr lang="en-US" sz="2000" dirty="0" smtClean="0">
                <a:solidFill>
                  <a:srgbClr val="FFFF00"/>
                </a:solidFill>
              </a:rPr>
              <a:t>Tent Permits</a:t>
            </a:r>
          </a:p>
          <a:p>
            <a:pPr algn="ctr">
              <a:lnSpc>
                <a:spcPct val="150000"/>
              </a:lnSpc>
            </a:pPr>
            <a:endParaRPr lang="en-US" sz="2400" dirty="0" smtClean="0">
              <a:solidFill>
                <a:srgbClr val="FFFF00"/>
              </a:solidFill>
            </a:endParaRPr>
          </a:p>
        </p:txBody>
      </p:sp>
    </p:spTree>
    <p:extLst>
      <p:ext uri="{BB962C8B-B14F-4D97-AF65-F5344CB8AC3E}">
        <p14:creationId xmlns:p14="http://schemas.microsoft.com/office/powerpoint/2010/main" val="2304818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Concerns/Problems:</a:t>
            </a:r>
            <a:br>
              <a:rPr lang="en-US" dirty="0" smtClean="0"/>
            </a:br>
            <a:endParaRPr lang="en-US" dirty="0"/>
          </a:p>
        </p:txBody>
      </p:sp>
      <p:sp>
        <p:nvSpPr>
          <p:cNvPr id="4" name="TextBox 3"/>
          <p:cNvSpPr txBox="1"/>
          <p:nvPr/>
        </p:nvSpPr>
        <p:spPr>
          <a:xfrm>
            <a:off x="1562100" y="1295400"/>
            <a:ext cx="6019800" cy="5078313"/>
          </a:xfrm>
          <a:prstGeom prst="rect">
            <a:avLst/>
          </a:prstGeom>
          <a:noFill/>
        </p:spPr>
        <p:txBody>
          <a:bodyPr wrap="square" rtlCol="0">
            <a:spAutoFit/>
          </a:bodyPr>
          <a:lstStyle/>
          <a:p>
            <a:pPr algn="ctr">
              <a:lnSpc>
                <a:spcPct val="150000"/>
              </a:lnSpc>
            </a:pPr>
            <a:r>
              <a:rPr lang="en-US" sz="3600" dirty="0" smtClean="0">
                <a:solidFill>
                  <a:srgbClr val="FFFF00"/>
                </a:solidFill>
              </a:rPr>
              <a:t>Parking</a:t>
            </a:r>
            <a:endParaRPr lang="en-US" sz="3600" dirty="0">
              <a:solidFill>
                <a:srgbClr val="FFFF00"/>
              </a:solidFill>
            </a:endParaRPr>
          </a:p>
          <a:p>
            <a:pPr algn="ctr">
              <a:lnSpc>
                <a:spcPct val="150000"/>
              </a:lnSpc>
            </a:pPr>
            <a:r>
              <a:rPr lang="en-US" sz="3600" dirty="0" smtClean="0">
                <a:solidFill>
                  <a:srgbClr val="FFFF00"/>
                </a:solidFill>
              </a:rPr>
              <a:t>Emergency Response </a:t>
            </a:r>
          </a:p>
          <a:p>
            <a:pPr algn="ctr">
              <a:lnSpc>
                <a:spcPct val="150000"/>
              </a:lnSpc>
            </a:pPr>
            <a:r>
              <a:rPr lang="en-US" sz="3600" dirty="0" smtClean="0">
                <a:solidFill>
                  <a:srgbClr val="FFFF00"/>
                </a:solidFill>
              </a:rPr>
              <a:t>ADA/Accessibility</a:t>
            </a:r>
          </a:p>
          <a:p>
            <a:pPr algn="ctr">
              <a:lnSpc>
                <a:spcPct val="150000"/>
              </a:lnSpc>
            </a:pPr>
            <a:r>
              <a:rPr lang="en-US" sz="3600" dirty="0" smtClean="0">
                <a:solidFill>
                  <a:srgbClr val="FFFF00"/>
                </a:solidFill>
              </a:rPr>
              <a:t> Fire Hazards</a:t>
            </a:r>
          </a:p>
          <a:p>
            <a:pPr algn="ctr">
              <a:lnSpc>
                <a:spcPct val="150000"/>
              </a:lnSpc>
            </a:pPr>
            <a:r>
              <a:rPr lang="en-US" sz="3600" dirty="0" smtClean="0">
                <a:solidFill>
                  <a:srgbClr val="FFFF00"/>
                </a:solidFill>
              </a:rPr>
              <a:t>Traffic Conflicts</a:t>
            </a:r>
          </a:p>
          <a:p>
            <a:pPr algn="ctr">
              <a:lnSpc>
                <a:spcPct val="150000"/>
              </a:lnSpc>
            </a:pPr>
            <a:endParaRPr lang="en-US" sz="3600" dirty="0" smtClean="0">
              <a:solidFill>
                <a:srgbClr val="FFFF00"/>
              </a:solidFill>
            </a:endParaRPr>
          </a:p>
        </p:txBody>
      </p:sp>
      <p:sp>
        <p:nvSpPr>
          <p:cNvPr id="5" name="Footer Placeholder 3"/>
          <p:cNvSpPr txBox="1">
            <a:spLocks/>
          </p:cNvSpPr>
          <p:nvPr/>
        </p:nvSpPr>
        <p:spPr>
          <a:xfrm>
            <a:off x="7086600" y="6475557"/>
            <a:ext cx="192405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smtClean="0"/>
              <a:t>COMPLETE STREETS</a:t>
            </a:r>
          </a:p>
          <a:p>
            <a:pPr algn="ctr">
              <a:defRPr/>
            </a:pPr>
            <a:r>
              <a:rPr lang="en-US" sz="800" dirty="0" smtClean="0"/>
              <a:t>MARCH 26, 2021</a:t>
            </a:r>
            <a:endParaRPr lang="en-US" sz="800" dirty="0"/>
          </a:p>
        </p:txBody>
      </p:sp>
      <p:pic>
        <p:nvPicPr>
          <p:cNvPr id="6" name="Picture 2" descr="Town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1035" y="6178484"/>
            <a:ext cx="295180" cy="297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207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Main Street, Port Washington</a:t>
            </a:r>
            <a:endParaRPr lang="en-US" sz="2400" dirty="0"/>
          </a:p>
        </p:txBody>
      </p:sp>
      <p:sp>
        <p:nvSpPr>
          <p:cNvPr id="5" name="Footer Placeholder 3"/>
          <p:cNvSpPr txBox="1">
            <a:spLocks/>
          </p:cNvSpPr>
          <p:nvPr/>
        </p:nvSpPr>
        <p:spPr>
          <a:xfrm>
            <a:off x="7086600" y="6475557"/>
            <a:ext cx="192405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smtClean="0"/>
              <a:t>COMPLETE STREETS</a:t>
            </a:r>
          </a:p>
          <a:p>
            <a:pPr algn="ctr">
              <a:defRPr/>
            </a:pPr>
            <a:r>
              <a:rPr lang="en-US" sz="800" dirty="0" smtClean="0"/>
              <a:t>MARCH 26, 2021</a:t>
            </a:r>
            <a:endParaRPr lang="en-US" sz="800" dirty="0"/>
          </a:p>
        </p:txBody>
      </p:sp>
      <p:pic>
        <p:nvPicPr>
          <p:cNvPr id="6" name="Picture 2" descr="Town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1035" y="6178484"/>
            <a:ext cx="295180" cy="2970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219200"/>
            <a:ext cx="6755582" cy="5066687"/>
          </a:xfrm>
          <a:prstGeom prst="rect">
            <a:avLst/>
          </a:prstGeom>
        </p:spPr>
      </p:pic>
    </p:spTree>
    <p:extLst>
      <p:ext uri="{BB962C8B-B14F-4D97-AF65-F5344CB8AC3E}">
        <p14:creationId xmlns:p14="http://schemas.microsoft.com/office/powerpoint/2010/main" val="1820239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Municipal Action:</a:t>
            </a:r>
            <a:br>
              <a:rPr lang="en-US" dirty="0" smtClean="0"/>
            </a:br>
            <a:r>
              <a:rPr lang="en-US" sz="1300" dirty="0" smtClean="0"/>
              <a:t/>
            </a:r>
            <a:br>
              <a:rPr lang="en-US" sz="1300" dirty="0" smtClean="0"/>
            </a:br>
            <a:r>
              <a:rPr lang="en-US" sz="1800" b="1" dirty="0"/>
              <a:t>Supervisor Bosworth offered the following resolution and moved its adoption, which resolution was declared adopted after a poll of the </a:t>
            </a:r>
            <a:r>
              <a:rPr lang="en-US" sz="1600" b="1" dirty="0"/>
              <a:t>members of this Board:</a:t>
            </a:r>
            <a:endParaRPr lang="en-US" dirty="0"/>
          </a:p>
        </p:txBody>
      </p:sp>
      <p:sp>
        <p:nvSpPr>
          <p:cNvPr id="5" name="Footer Placeholder 3"/>
          <p:cNvSpPr txBox="1">
            <a:spLocks/>
          </p:cNvSpPr>
          <p:nvPr/>
        </p:nvSpPr>
        <p:spPr>
          <a:xfrm>
            <a:off x="7086600" y="6475557"/>
            <a:ext cx="192405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smtClean="0"/>
              <a:t>COMPLETE STREETS</a:t>
            </a:r>
          </a:p>
          <a:p>
            <a:pPr algn="ctr">
              <a:defRPr/>
            </a:pPr>
            <a:r>
              <a:rPr lang="en-US" sz="800" dirty="0" smtClean="0"/>
              <a:t>MARCH 26, 2021</a:t>
            </a:r>
            <a:endParaRPr lang="en-US" sz="800" dirty="0"/>
          </a:p>
        </p:txBody>
      </p:sp>
      <p:pic>
        <p:nvPicPr>
          <p:cNvPr id="6" name="Picture 2" descr="Town Se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1035" y="6178484"/>
            <a:ext cx="295180" cy="2970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 13"/>
          <p:cNvGraphicFramePr>
            <a:graphicFrameLocks noGrp="1"/>
          </p:cNvGraphicFramePr>
          <p:nvPr>
            <p:extLst>
              <p:ext uri="{D42A27DB-BD31-4B8C-83A1-F6EECF244321}">
                <p14:modId xmlns:p14="http://schemas.microsoft.com/office/powerpoint/2010/main" val="3068055961"/>
              </p:ext>
            </p:extLst>
          </p:nvPr>
        </p:nvGraphicFramePr>
        <p:xfrm>
          <a:off x="228600" y="1690689"/>
          <a:ext cx="7239000" cy="5089244"/>
        </p:xfrm>
        <a:graphic>
          <a:graphicData uri="http://schemas.openxmlformats.org/drawingml/2006/table">
            <a:tbl>
              <a:tblPr/>
              <a:tblGrid>
                <a:gridCol w="904875"/>
                <a:gridCol w="904875"/>
                <a:gridCol w="904875"/>
                <a:gridCol w="904875"/>
                <a:gridCol w="904875"/>
                <a:gridCol w="904875"/>
                <a:gridCol w="904875"/>
                <a:gridCol w="904875"/>
              </a:tblGrid>
              <a:tr h="216944">
                <a:tc>
                  <a:txBody>
                    <a:bodyPr/>
                    <a:lstStyle/>
                    <a:p>
                      <a:endParaRPr lang="fr-FR" sz="1300" dirty="0">
                        <a:solidFill>
                          <a:srgbClr val="000000"/>
                        </a:solidFill>
                        <a:effectLst/>
                      </a:endParaRPr>
                    </a:p>
                  </a:txBody>
                  <a:tcPr marL="18821" marR="18821" marT="18821" marB="18821" anchor="ctr">
                    <a:lnL>
                      <a:noFill/>
                    </a:lnL>
                    <a:lnR>
                      <a:noFill/>
                    </a:lnR>
                    <a:lnT>
                      <a:noFill/>
                    </a:lnT>
                    <a:lnB>
                      <a:noFill/>
                    </a:lnB>
                    <a:solidFill>
                      <a:srgbClr val="FFFFFF"/>
                    </a:solidFill>
                  </a:tcPr>
                </a:tc>
                <a:tc>
                  <a:txBody>
                    <a:bodyPr/>
                    <a:lstStyle/>
                    <a:p>
                      <a:endParaRPr lang="fr-FR" sz="1300">
                        <a:solidFill>
                          <a:srgbClr val="000000"/>
                        </a:solidFill>
                        <a:effectLst/>
                      </a:endParaRPr>
                    </a:p>
                  </a:txBody>
                  <a:tcPr marL="18821" marR="18821" marT="18821" marB="18821" anchor="ctr">
                    <a:lnL>
                      <a:noFill/>
                    </a:lnL>
                    <a:lnR>
                      <a:noFill/>
                    </a:lnR>
                    <a:lnT>
                      <a:noFill/>
                    </a:lnT>
                    <a:lnB>
                      <a:noFill/>
                    </a:lnB>
                    <a:solidFill>
                      <a:srgbClr val="FFFFFF"/>
                    </a:solidFill>
                  </a:tcPr>
                </a:tc>
                <a:tc>
                  <a:txBody>
                    <a:bodyPr/>
                    <a:lstStyle/>
                    <a:p>
                      <a:endParaRPr lang="fr-FR" sz="1300">
                        <a:solidFill>
                          <a:srgbClr val="000000"/>
                        </a:solidFill>
                        <a:effectLst/>
                      </a:endParaRPr>
                    </a:p>
                  </a:txBody>
                  <a:tcPr marL="18821" marR="18821" marT="18821" marB="18821" anchor="ctr">
                    <a:lnL>
                      <a:noFill/>
                    </a:lnL>
                    <a:lnR>
                      <a:noFill/>
                    </a:lnR>
                    <a:lnT>
                      <a:noFill/>
                    </a:lnT>
                    <a:lnB>
                      <a:noFill/>
                    </a:lnB>
                    <a:solidFill>
                      <a:srgbClr val="FFFFFF"/>
                    </a:solidFill>
                  </a:tcPr>
                </a:tc>
                <a:tc>
                  <a:txBody>
                    <a:bodyPr/>
                    <a:lstStyle/>
                    <a:p>
                      <a:endParaRPr lang="fr-FR" sz="1300">
                        <a:solidFill>
                          <a:srgbClr val="000000"/>
                        </a:solidFill>
                        <a:effectLst/>
                      </a:endParaRPr>
                    </a:p>
                  </a:txBody>
                  <a:tcPr marL="18821" marR="18821" marT="18821" marB="18821" anchor="ctr">
                    <a:lnL>
                      <a:noFill/>
                    </a:lnL>
                    <a:lnR>
                      <a:noFill/>
                    </a:lnR>
                    <a:lnT>
                      <a:noFill/>
                    </a:lnT>
                    <a:lnB>
                      <a:noFill/>
                    </a:lnB>
                    <a:solidFill>
                      <a:srgbClr val="FFFFFF"/>
                    </a:solidFill>
                  </a:tcPr>
                </a:tc>
                <a:tc>
                  <a:txBody>
                    <a:bodyPr/>
                    <a:lstStyle/>
                    <a:p>
                      <a:endParaRPr lang="fr-FR" sz="1300">
                        <a:solidFill>
                          <a:srgbClr val="000000"/>
                        </a:solidFill>
                        <a:effectLst/>
                      </a:endParaRPr>
                    </a:p>
                  </a:txBody>
                  <a:tcPr marL="18821" marR="18821" marT="18821" marB="18821" anchor="ctr">
                    <a:lnL>
                      <a:noFill/>
                    </a:lnL>
                    <a:lnR>
                      <a:noFill/>
                    </a:lnR>
                    <a:lnT>
                      <a:noFill/>
                    </a:lnT>
                    <a:lnB>
                      <a:noFill/>
                    </a:lnB>
                    <a:solidFill>
                      <a:srgbClr val="FFFFFF"/>
                    </a:solidFill>
                  </a:tcPr>
                </a:tc>
                <a:tc>
                  <a:txBody>
                    <a:bodyPr/>
                    <a:lstStyle/>
                    <a:p>
                      <a:endParaRPr lang="fr-FR" sz="1300">
                        <a:solidFill>
                          <a:srgbClr val="000000"/>
                        </a:solidFill>
                        <a:effectLst/>
                      </a:endParaRPr>
                    </a:p>
                  </a:txBody>
                  <a:tcPr marL="18821" marR="18821" marT="18821" marB="18821" anchor="ctr">
                    <a:lnL>
                      <a:noFill/>
                    </a:lnL>
                    <a:lnR>
                      <a:noFill/>
                    </a:lnR>
                    <a:lnT>
                      <a:noFill/>
                    </a:lnT>
                    <a:lnB>
                      <a:noFill/>
                    </a:lnB>
                    <a:solidFill>
                      <a:srgbClr val="FFFFFF"/>
                    </a:solidFill>
                  </a:tcPr>
                </a:tc>
                <a:tc>
                  <a:txBody>
                    <a:bodyPr/>
                    <a:lstStyle/>
                    <a:p>
                      <a:endParaRPr lang="fr-FR" sz="1300">
                        <a:solidFill>
                          <a:srgbClr val="000000"/>
                        </a:solidFill>
                        <a:effectLst/>
                      </a:endParaRPr>
                    </a:p>
                  </a:txBody>
                  <a:tcPr marL="18821" marR="18821" marT="18821" marB="18821" anchor="ctr">
                    <a:lnL>
                      <a:noFill/>
                    </a:lnL>
                    <a:lnR>
                      <a:noFill/>
                    </a:lnR>
                    <a:lnT>
                      <a:noFill/>
                    </a:lnT>
                    <a:lnB>
                      <a:noFill/>
                    </a:lnB>
                    <a:solidFill>
                      <a:srgbClr val="FFFFFF"/>
                    </a:solidFill>
                  </a:tcPr>
                </a:tc>
                <a:tc>
                  <a:txBody>
                    <a:bodyPr/>
                    <a:lstStyle/>
                    <a:p>
                      <a:endParaRPr lang="fr-FR" sz="1300">
                        <a:solidFill>
                          <a:srgbClr val="000000"/>
                        </a:solidFill>
                        <a:effectLst/>
                      </a:endParaRPr>
                    </a:p>
                  </a:txBody>
                  <a:tcPr marL="18821" marR="18821" marT="18821" marB="18821" anchor="ctr">
                    <a:lnL>
                      <a:noFill/>
                    </a:lnL>
                    <a:lnR>
                      <a:noFill/>
                    </a:lnR>
                    <a:lnT>
                      <a:noFill/>
                    </a:lnT>
                    <a:lnB>
                      <a:noFill/>
                    </a:lnB>
                    <a:solidFill>
                      <a:srgbClr val="FFFFFF"/>
                    </a:solidFill>
                  </a:tcPr>
                </a:tc>
              </a:tr>
              <a:tr h="4466080">
                <a:tc gridSpan="8">
                  <a:txBody>
                    <a:bodyPr/>
                    <a:lstStyle/>
                    <a:p>
                      <a:r>
                        <a:rPr lang="en-US" sz="1400" b="1" dirty="0">
                          <a:solidFill>
                            <a:srgbClr val="000000"/>
                          </a:solidFill>
                          <a:effectLst/>
                        </a:rPr>
                        <a:t>WHEREAS</a:t>
                      </a:r>
                      <a:r>
                        <a:rPr lang="en-US" sz="1400" dirty="0">
                          <a:solidFill>
                            <a:srgbClr val="000000"/>
                          </a:solidFill>
                          <a:effectLst/>
                        </a:rPr>
                        <a:t>, the Town Board, as the legislative body of the Town of North Hempstead is empowered to amend the Town Code pursuant to the provisions of Article 9 of the New York State Constitution, the Town Law, and the Municipal Home Rule Law; and</a:t>
                      </a:r>
                    </a:p>
                    <a:p>
                      <a:endParaRPr lang="en-US" sz="1600" dirty="0">
                        <a:solidFill>
                          <a:srgbClr val="000000"/>
                        </a:solidFill>
                        <a:effectLst/>
                      </a:endParaRPr>
                    </a:p>
                    <a:p>
                      <a:r>
                        <a:rPr lang="en-US" sz="1400" b="1" dirty="0">
                          <a:solidFill>
                            <a:srgbClr val="000000"/>
                          </a:solidFill>
                          <a:effectLst/>
                        </a:rPr>
                        <a:t>WHEREAS</a:t>
                      </a:r>
                      <a:r>
                        <a:rPr lang="en-US" sz="1400" dirty="0">
                          <a:solidFill>
                            <a:srgbClr val="000000"/>
                          </a:solidFill>
                          <a:effectLst/>
                        </a:rPr>
                        <a:t>, this Board wishes to set a date for a public hearing to consider the adoption of a Local Law amending Chapter 70 of the Town Code entitled “Zoning” in order to assist those establishments required to operate at reduced seating capacity due to an anticipated executive order from the Governor.  The local law will temporarily suspend certain regulations regarding the provision of additional seats and provide a framework for temporary outdoor seating.</a:t>
                      </a:r>
                      <a:endParaRPr lang="en-US" sz="1600" dirty="0">
                        <a:solidFill>
                          <a:srgbClr val="000000"/>
                        </a:solidFill>
                        <a:effectLst/>
                      </a:endParaRPr>
                    </a:p>
                    <a:p>
                      <a:endParaRPr lang="en-US" sz="1600" dirty="0">
                        <a:solidFill>
                          <a:srgbClr val="000000"/>
                        </a:solidFill>
                        <a:effectLst/>
                      </a:endParaRPr>
                    </a:p>
                    <a:p>
                      <a:r>
                        <a:rPr lang="en-US" sz="1400" b="1" dirty="0">
                          <a:solidFill>
                            <a:srgbClr val="000000"/>
                          </a:solidFill>
                          <a:effectLst/>
                        </a:rPr>
                        <a:t>NOW, THEREFORE, BE IT</a:t>
                      </a:r>
                      <a:endParaRPr lang="en-US" sz="1600" dirty="0">
                        <a:solidFill>
                          <a:srgbClr val="000000"/>
                        </a:solidFill>
                        <a:effectLst/>
                      </a:endParaRPr>
                    </a:p>
                    <a:p>
                      <a:endParaRPr lang="en-US" sz="1600" dirty="0">
                        <a:solidFill>
                          <a:srgbClr val="000000"/>
                        </a:solidFill>
                        <a:effectLst/>
                      </a:endParaRPr>
                    </a:p>
                    <a:p>
                      <a:r>
                        <a:rPr lang="en-US" sz="1400" b="1" dirty="0">
                          <a:solidFill>
                            <a:srgbClr val="000000"/>
                          </a:solidFill>
                          <a:effectLst/>
                        </a:rPr>
                        <a:t>RESOLVED </a:t>
                      </a:r>
                      <a:r>
                        <a:rPr lang="en-US" sz="1400" dirty="0">
                          <a:solidFill>
                            <a:srgbClr val="000000"/>
                          </a:solidFill>
                          <a:effectLst/>
                        </a:rPr>
                        <a:t>that a public hearing be held by this Board on June 18, 2020, at 7:00 P.M. in the Town Board Meeting Room, Town Hall, 220 </a:t>
                      </a:r>
                      <a:r>
                        <a:rPr lang="en-US" sz="1400" dirty="0" err="1">
                          <a:solidFill>
                            <a:srgbClr val="000000"/>
                          </a:solidFill>
                          <a:effectLst/>
                        </a:rPr>
                        <a:t>Plandome</a:t>
                      </a:r>
                      <a:r>
                        <a:rPr lang="en-US" sz="1400" dirty="0">
                          <a:solidFill>
                            <a:srgbClr val="000000"/>
                          </a:solidFill>
                          <a:effectLst/>
                        </a:rPr>
                        <a:t> Road, Manhasset, New York, for the purpose of considering the adoption of the Local Law amending Chapter 70 of the Town Code entitled, “Zoning” in order to assist those establishments required to operate at reduced seating capacity due to an anticipated executive order from the Governor.  The local law will temporarily suspend certain regulations regarding the provision of additional seats and provide a framework for temporary outdoor seating; and be it further</a:t>
                      </a:r>
                      <a:endParaRPr lang="en-US" sz="1600" dirty="0">
                        <a:solidFill>
                          <a:srgbClr val="000000"/>
                        </a:solidFill>
                        <a:effectLst/>
                      </a:endParaRPr>
                    </a:p>
                    <a:p>
                      <a:endParaRPr lang="en-US" sz="1600" dirty="0">
                        <a:solidFill>
                          <a:srgbClr val="000000"/>
                        </a:solidFill>
                        <a:effectLst/>
                      </a:endParaRPr>
                    </a:p>
                    <a:p>
                      <a:r>
                        <a:rPr lang="en-US" sz="1400" b="1" dirty="0">
                          <a:solidFill>
                            <a:srgbClr val="000000"/>
                          </a:solidFill>
                          <a:effectLst/>
                        </a:rPr>
                        <a:t>RESOLVED </a:t>
                      </a:r>
                      <a:r>
                        <a:rPr lang="en-US" sz="1400" dirty="0">
                          <a:solidFill>
                            <a:srgbClr val="000000"/>
                          </a:solidFill>
                          <a:effectLst/>
                        </a:rPr>
                        <a:t>that the Town Clerk be and hereby is authorized and directed to publish a notice of the hearing as required by law, which notice shall be in substantially the following form:</a:t>
                      </a:r>
                      <a:endParaRPr lang="en-US" sz="1600" dirty="0">
                        <a:solidFill>
                          <a:srgbClr val="000000"/>
                        </a:solidFill>
                        <a:effectLst/>
                      </a:endParaRPr>
                    </a:p>
                  </a:txBody>
                  <a:tcPr marL="18821" marR="18821" marT="18821" marB="18821" anchor="ctr">
                    <a:lnL>
                      <a:noFill/>
                    </a:lnL>
                    <a:lnR>
                      <a:noFill/>
                    </a:lnR>
                    <a:lnT>
                      <a:noFill/>
                    </a:lnT>
                    <a:lnB>
                      <a:noFill/>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Tree>
    <p:extLst>
      <p:ext uri="{BB962C8B-B14F-4D97-AF65-F5344CB8AC3E}">
        <p14:creationId xmlns:p14="http://schemas.microsoft.com/office/powerpoint/2010/main" val="3446781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TM04033923[[fn=Depth]]</Template>
  <TotalTime>3528</TotalTime>
  <Words>546</Words>
  <Application>Microsoft Office PowerPoint</Application>
  <PresentationFormat>On-screen Show (4:3)</PresentationFormat>
  <Paragraphs>139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Corbel</vt:lpstr>
      <vt:lpstr>Wingdings</vt:lpstr>
      <vt:lpstr>Depth</vt:lpstr>
      <vt:lpstr>PowerPoint Presentation</vt:lpstr>
      <vt:lpstr>Streets as Restaurants? </vt:lpstr>
      <vt:lpstr>The Challenge: </vt:lpstr>
      <vt:lpstr>The Response: </vt:lpstr>
      <vt:lpstr> </vt:lpstr>
      <vt:lpstr> </vt:lpstr>
      <vt:lpstr>Concerns/Problems: </vt:lpstr>
      <vt:lpstr>Main Street, Port Washington</vt:lpstr>
      <vt:lpstr>Municipal Action:  Supervisor Bosworth offered the following resolution and moved its adoption, which resolution was declared adopted after a poll of the members of this Board:</vt:lpstr>
      <vt:lpstr>Outdoor Dining Rules: </vt:lpstr>
      <vt:lpstr>Outdoor Dining Rules: </vt:lpstr>
      <vt:lpstr>Parklet/Parking Lane Seating: </vt:lpstr>
      <vt:lpstr>Tents: </vt:lpstr>
      <vt:lpstr>                                       Promotion </vt:lpstr>
      <vt:lpstr>Promotion: </vt:lpstr>
      <vt:lpstr>Approved Permits: </vt:lpstr>
      <vt:lpstr>Main Street, Port Washington</vt:lpstr>
      <vt:lpstr>The Future: </vt:lpstr>
      <vt:lpstr>Complete Streets: </vt:lpstr>
      <vt:lpstr>PowerPoint Presentation</vt:lpstr>
    </vt:vector>
  </TitlesOfParts>
  <Company>Town of North Hempstead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Wes Sternberg</dc:creator>
  <cp:lastModifiedBy>Michael Levine</cp:lastModifiedBy>
  <cp:revision>254</cp:revision>
  <cp:lastPrinted>2019-03-28T18:29:51Z</cp:lastPrinted>
  <dcterms:created xsi:type="dcterms:W3CDTF">2013-03-07T21:52:01Z</dcterms:created>
  <dcterms:modified xsi:type="dcterms:W3CDTF">2021-03-26T11:41:17Z</dcterms:modified>
</cp:coreProperties>
</file>