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0" r:id="rId1"/>
    <p:sldMasterId id="2147483651" r:id="rId2"/>
    <p:sldMasterId id="2147483652" r:id="rId3"/>
    <p:sldMasterId id="2147483698" r:id="rId4"/>
  </p:sldMasterIdLst>
  <p:notesMasterIdLst>
    <p:notesMasterId r:id="rId23"/>
  </p:notesMasterIdLst>
  <p:handoutMasterIdLst>
    <p:handoutMasterId r:id="rId24"/>
  </p:handoutMasterIdLst>
  <p:sldIdLst>
    <p:sldId id="259" r:id="rId5"/>
    <p:sldId id="325" r:id="rId6"/>
    <p:sldId id="277" r:id="rId7"/>
    <p:sldId id="293" r:id="rId8"/>
    <p:sldId id="296" r:id="rId9"/>
    <p:sldId id="287" r:id="rId10"/>
    <p:sldId id="322" r:id="rId11"/>
    <p:sldId id="331" r:id="rId12"/>
    <p:sldId id="295" r:id="rId13"/>
    <p:sldId id="324" r:id="rId14"/>
    <p:sldId id="299" r:id="rId15"/>
    <p:sldId id="332" r:id="rId16"/>
    <p:sldId id="300" r:id="rId17"/>
    <p:sldId id="302" r:id="rId18"/>
    <p:sldId id="304" r:id="rId19"/>
    <p:sldId id="307" r:id="rId20"/>
    <p:sldId id="333" r:id="rId21"/>
    <p:sldId id="321" r:id="rId22"/>
  </p:sldIdLst>
  <p:sldSz cx="9144000" cy="6858000" type="screen4x3"/>
  <p:notesSz cx="9372600" cy="7086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  <a:srgbClr val="E55B35"/>
    <a:srgbClr val="000066"/>
    <a:srgbClr val="000000"/>
    <a:srgbClr val="800000"/>
    <a:srgbClr val="DE0000"/>
    <a:srgbClr val="0099FF"/>
    <a:srgbClr val="003E6C"/>
    <a:srgbClr val="000099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5" autoAdjust="0"/>
    <p:restoredTop sz="84979" autoAdjust="0"/>
  </p:normalViewPr>
  <p:slideViewPr>
    <p:cSldViewPr snapToGrid="0">
      <p:cViewPr varScale="1">
        <p:scale>
          <a:sx n="62" d="100"/>
          <a:sy n="62" d="100"/>
        </p:scale>
        <p:origin x="-17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84"/>
      </p:cViewPr>
      <p:guideLst>
        <p:guide orient="horz" pos="2232"/>
        <p:guide pos="29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1" tIns="47020" rIns="94041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1" tIns="47020" rIns="94041" bIns="47020" rtlCol="0"/>
          <a:lstStyle>
            <a:lvl1pPr algn="r">
              <a:defRPr sz="1200"/>
            </a:lvl1pPr>
          </a:lstStyle>
          <a:p>
            <a:fld id="{756C4451-A245-4622-9799-40943197D138}" type="datetimeFigureOut">
              <a:rPr lang="en-US" smtClean="0"/>
              <a:pPr/>
              <a:t>4/19/2012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1" tIns="47020" rIns="94041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1" tIns="47020" rIns="94041" bIns="47020" rtlCol="0" anchor="b"/>
          <a:lstStyle>
            <a:lvl1pPr algn="r">
              <a:defRPr sz="1200"/>
            </a:lvl1pPr>
          </a:lstStyle>
          <a:p>
            <a:fld id="{6B472E01-9419-4723-9D9B-4760D45190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2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36" tIns="47017" rIns="94036" bIns="470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36" tIns="47017" rIns="94036" bIns="47017" rtlCol="0"/>
          <a:lstStyle>
            <a:lvl1pPr algn="r">
              <a:defRPr sz="1200"/>
            </a:lvl1pPr>
          </a:lstStyle>
          <a:p>
            <a:fld id="{D475B509-F35F-439E-B33B-932BAFDB6F56}" type="datetimeFigureOut">
              <a:rPr lang="en-US" smtClean="0"/>
              <a:pPr/>
              <a:t>4/19/2012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531813"/>
            <a:ext cx="3543300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6" tIns="47017" rIns="94036" bIns="470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7260" y="3366135"/>
            <a:ext cx="7498080" cy="3188970"/>
          </a:xfrm>
          <a:prstGeom prst="rect">
            <a:avLst/>
          </a:prstGeom>
        </p:spPr>
        <p:txBody>
          <a:bodyPr vert="horz" lIns="94036" tIns="47017" rIns="94036" bIns="470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36" tIns="47017" rIns="94036" bIns="470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36" tIns="47017" rIns="94036" bIns="47017" rtlCol="0" anchor="b"/>
          <a:lstStyle>
            <a:lvl1pPr algn="r">
              <a:defRPr sz="1200"/>
            </a:lvl1pPr>
          </a:lstStyle>
          <a:p>
            <a:fld id="{444F5A39-ABC2-4232-AFCB-89D07B24B4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7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A39-ABC2-4232-AFCB-89D07B24B4F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F4999-2F47-4933-B546-7E3867F7F9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A01C7-5331-43E2-8944-09109A6CB7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CB375-1301-4D9F-93CC-A8D083B585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A2700-B1CA-4940-9FAE-49DE4C47E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610C7-7A53-4A86-845B-7AF9E8CC30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272F5-6763-4F22-8BBD-BD563CECA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13EAC-703E-4E58-8A1D-9BA01BEA2F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8BBA8-944A-4401-8667-7ADBFD009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264BB-1521-48E0-8CA1-5A897565D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8A34D-A303-4BE5-A01E-ECE50D00DD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46365-0E70-41D3-99B0-F6FF49C30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62D76-A867-4F82-A8CB-916E34758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88B09-2ACA-4BCB-930B-72F39BC97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07A38-C504-4531-94B2-59AE47C70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D8C38-CAC2-43E3-BDB1-A3BFFBFEE8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8B42-21BA-48D4-A468-DE494D6A9F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435B-49E0-45E6-A5CA-3ED3B4DBFB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4BD4B-D6E3-47CF-9A9C-BB4857BDC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EF89A-8857-4540-8842-AD6AC2180E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A85B6-ACDC-434E-B424-249CD0E77F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A0C6B-08F0-4F28-984A-1CCCC182D2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C462-7EE4-48FE-9AF1-2D889ADF89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79A92-1BD6-4883-95F8-8422AD4CB2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222C5-8CB6-454D-B36A-B14A9150F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8B1E6-7148-4B05-A02A-AE9B9D9DB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DA822-80CD-4D05-B41A-197C3AEDCD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0CC0F-C50F-4A71-A213-3D989136C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A2700-B1CA-4940-9FAE-49DE4C47E9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52610C7-7A53-4A86-845B-7AF9E8CC30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272F5-6763-4F22-8BBD-BD563CECA2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13EAC-703E-4E58-8A1D-9BA01BEA2F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8BBA8-944A-4401-8667-7ADBFD0091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264BB-1521-48E0-8CA1-5A897565D4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1EC7-6FA3-4786-87C7-1C3FD0104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8A34D-A303-4BE5-A01E-ECE50D00DD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46365-0E70-41D3-99B0-F6FF49C303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88B09-2ACA-4BCB-930B-72F39BC976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07A38-C504-4531-94B2-59AE47C702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D8C38-CAC2-43E3-BDB1-A3BFFBFEE8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A6037-9D48-4B56-AF1D-3FBE4BA8B8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E7B3A-4AB2-4E2D-A166-1950F42BED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A79C4-FE5B-4253-A260-E769198920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45045-7ECC-4E0C-B87C-E45DCFA778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5176D-9629-4213-8B50-A05541CA91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1B24390-C3D6-4038-95D2-C47C11EE43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PPT template without logo"/>
          <p:cNvPicPr preferRelativeResize="0"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PT_template_cran&amp;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93D6928-5D4E-4F5D-9CFB-4C3D9CCBE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515D5A-A114-492E-93BF-76FA36A3C7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9" name="Picture 7" descr="PPT template without logo"/>
          <p:cNvPicPr preferRelativeResize="0"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D1B24390-C3D6-4038-95D2-C47C11EE43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youthworks.ny.gov" TargetMode="External"/><Relationship Id="rId2" Type="http://schemas.openxmlformats.org/officeDocument/2006/relationships/hyperlink" Target="http://www.youthworks.ny.gov/" TargetMode="Externa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hworks.ny.gov/" TargetMode="Externa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79923"/>
            <a:ext cx="9144000" cy="229665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New York Youth Works</a:t>
            </a:r>
            <a:endParaRPr lang="en-US" sz="6000" i="1" dirty="0" smtClean="0">
              <a:solidFill>
                <a:srgbClr val="E55B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02080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buClr>
                <a:srgbClr val="FFC000"/>
              </a:buClr>
            </a:pP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Andrew M. Cuomo, Governor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2863" y="35145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state seal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2666" y="549360"/>
            <a:ext cx="1637410" cy="17587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18167" y="4837828"/>
            <a:ext cx="548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>
              <a:defRPr/>
            </a:pPr>
            <a:fld id="{152610C7-7A53-4A86-845B-7AF9E8CC304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798320" y="609600"/>
            <a:ext cx="5135880" cy="60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Tax Credits to Businesses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371600"/>
            <a:ext cx="8229600" cy="4267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1775" indent="-231775">
              <a:spcBef>
                <a:spcPts val="1200"/>
              </a:spcBef>
              <a:spcAft>
                <a:spcPts val="0"/>
              </a:spcAft>
              <a:buClr>
                <a:srgbClr val="E55B35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Full-Time Hire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– 35 hours or more per week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, defined by NYSDOL in consultation with Empire State Development Corporation and the NYS Department of Taxation and Finance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marL="688975" lvl="1" indent="-231775">
              <a:spcBef>
                <a:spcPts val="1200"/>
              </a:spcBef>
              <a:spcAft>
                <a:spcPts val="0"/>
              </a:spcAft>
              <a:buClr>
                <a:srgbClr val="E55B35"/>
              </a:buClr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Maximum Tax Credit = $4,000</a:t>
            </a:r>
          </a:p>
          <a:p>
            <a:pPr marL="1139825" lvl="2" indent="-22542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7000"/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$500 per month for maximum six months ($3,000), and</a:t>
            </a:r>
          </a:p>
          <a:p>
            <a:pPr marL="1139825" lvl="2" indent="-22542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7000"/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$1,000 if retained for six months beyond initial six months (one full year)</a:t>
            </a:r>
          </a:p>
          <a:p>
            <a:pPr marL="231775" lvl="1" indent="-231775">
              <a:spcBef>
                <a:spcPts val="3000"/>
              </a:spcBef>
              <a:spcAft>
                <a:spcPts val="0"/>
              </a:spcAft>
              <a:buClr>
                <a:srgbClr val="E55B35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Part-Time Hire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– 20 to 34 hours per week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, defined in the authorizing legislation</a:t>
            </a:r>
          </a:p>
          <a:p>
            <a:pPr marL="688975" lvl="1" indent="-231775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55B35"/>
              </a:buClr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Maximum Tax Credit = $2,000</a:t>
            </a:r>
          </a:p>
          <a:p>
            <a:pPr marL="1139825" lvl="2" indent="-22542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7000"/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$250 per month for maximum six months ($1,500), and</a:t>
            </a:r>
          </a:p>
          <a:p>
            <a:pPr marL="1139825" lvl="2" indent="-22542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7000"/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$500 if retained for six months beyond initial six months (one full year)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5638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31775">
              <a:spcBef>
                <a:spcPts val="3000"/>
              </a:spcBef>
              <a:spcAft>
                <a:spcPts val="0"/>
              </a:spcAft>
              <a:buClr>
                <a:srgbClr val="E55B35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Seasonal and temporary job openings are eligible as long as they meet eligibility criteria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01000" cy="3962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FFC000"/>
              </a:buClr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Businesses must be certified to participate</a:t>
            </a:r>
          </a:p>
          <a:p>
            <a:pPr lvl="1">
              <a:spcBef>
                <a:spcPts val="1200"/>
              </a:spcBef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and mail-in certification applications submitted to NYSDOL. </a:t>
            </a:r>
          </a:p>
          <a:p>
            <a:pPr lvl="1">
              <a:spcBef>
                <a:spcPts val="1200"/>
              </a:spcBef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and submit the application online, or print it out and mail it. Go to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www.youthworks.ny.gov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1200"/>
              </a:spcBef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available by phone (877) 226-5724; or by email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info@youthworks.ny.gov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3000"/>
              </a:spcBef>
              <a:buClr>
                <a:srgbClr val="FFC000"/>
              </a:buClr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for certification by November 30, 2012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69720" y="1143000"/>
            <a:ext cx="566928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Process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304800"/>
            <a:ext cx="7924800" cy="762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E55B3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Certification for Tax Credits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55B3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>
              <a:defRPr/>
            </a:pPr>
            <a:fld id="{152610C7-7A53-4A86-845B-7AF9E8CC304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>
              <a:defRPr/>
            </a:pPr>
            <a:fld id="{152610C7-7A53-4A86-845B-7AF9E8CC304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4" y="349865"/>
            <a:ext cx="8572500" cy="549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0386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Clr>
                <a:srgbClr val="FFC000"/>
              </a:buClr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applications processed by NYSDOL</a:t>
            </a:r>
          </a:p>
          <a:p>
            <a:pPr>
              <a:spcBef>
                <a:spcPts val="2400"/>
              </a:spcBef>
              <a:buClr>
                <a:srgbClr val="FFC000"/>
              </a:buClr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review includes due diligence and information validation</a:t>
            </a:r>
          </a:p>
          <a:p>
            <a:pPr>
              <a:spcBef>
                <a:spcPts val="2400"/>
              </a:spcBef>
              <a:buClr>
                <a:srgbClr val="FFC000"/>
              </a:buClr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Notification to applicant within 3-7 days of receipt of application</a:t>
            </a:r>
          </a:p>
          <a:p>
            <a:pPr>
              <a:spcBef>
                <a:spcPts val="2400"/>
              </a:spcBef>
              <a:buClr>
                <a:srgbClr val="FFC000"/>
              </a:buClr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businesses are certified, they are listed on the NYS Job Bank.  Viewers can link directly to the NYS Job Bank from the Youth Works web page </a:t>
            </a:r>
            <a:r>
              <a:rPr lang="en-US" sz="2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www.youthworks.ny.gov</a:t>
            </a:r>
            <a:endParaRPr lang="en-U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69720" y="1143000"/>
            <a:ext cx="566928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Process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304800"/>
            <a:ext cx="7924800" cy="762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E55B3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Certification for Tax Credits</a:t>
            </a:r>
            <a:endParaRPr lang="en-US" sz="4000" dirty="0">
              <a:solidFill>
                <a:srgbClr val="E55B3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>
              <a:defRPr/>
            </a:pPr>
            <a:fld id="{152610C7-7A53-4A86-845B-7AF9E8CC304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4958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FFC000"/>
              </a:buClr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</a:t>
            </a:r>
          </a:p>
          <a:p>
            <a:pPr lvl="1">
              <a:spcBef>
                <a:spcPts val="1200"/>
              </a:spcBef>
              <a:buClr>
                <a:srgbClr val="FFC000"/>
              </a:buClr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within a reasonable commuting distance for eligible youth residing in target areas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hour by private transportation or 1½ hours by public transportation)</a:t>
            </a:r>
          </a:p>
          <a:p>
            <a:pPr lvl="1">
              <a:spcBef>
                <a:spcPts val="1800"/>
              </a:spcBef>
              <a:buClr>
                <a:srgbClr val="FFC000"/>
              </a:buClr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Filling job openings that meet one of the following factors:</a:t>
            </a:r>
          </a:p>
          <a:p>
            <a:pPr lvl="2">
              <a:spcBef>
                <a:spcPts val="600"/>
              </a:spcBef>
              <a:buClr>
                <a:srgbClr val="FFC000"/>
              </a:buClr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Considered in-demand occupations</a:t>
            </a:r>
          </a:p>
          <a:p>
            <a:pPr lvl="2">
              <a:spcBef>
                <a:spcPts val="600"/>
              </a:spcBef>
              <a:buClr>
                <a:srgbClr val="FFC000"/>
              </a:buClr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regional growth sectors</a:t>
            </a:r>
          </a:p>
          <a:p>
            <a:pPr lvl="2">
              <a:spcBef>
                <a:spcPts val="600"/>
              </a:spcBef>
              <a:buClr>
                <a:srgbClr val="FFC000"/>
              </a:buClr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Deemed a priority of the Regional Economic Development Council</a:t>
            </a:r>
            <a:b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(e.g., Clean Energy, Healthcare, Advanced Manufacturing, Conservation)</a:t>
            </a:r>
          </a:p>
          <a:p>
            <a:pPr lvl="2">
              <a:spcBef>
                <a:spcPts val="600"/>
              </a:spcBef>
              <a:buClr>
                <a:srgbClr val="FFC000"/>
              </a:buClr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relevant factors identified by the Executive 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1800"/>
              </a:spcBef>
              <a:buClr>
                <a:srgbClr val="FFC000"/>
              </a:buClr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Preference to businesses offering advancement and employee benefits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69720" y="1143000"/>
            <a:ext cx="566928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Business Certification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304800"/>
            <a:ext cx="7848600" cy="762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E55B3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Certification for Tax Credits</a:t>
            </a:r>
            <a:endParaRPr lang="en-US" sz="4000" dirty="0">
              <a:solidFill>
                <a:srgbClr val="E55B3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>
              <a:defRPr/>
            </a:pPr>
            <a:fld id="{152610C7-7A53-4A86-845B-7AF9E8CC304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01000" cy="459105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200"/>
              </a:spcAft>
              <a:buClr>
                <a:srgbClr val="FFC000"/>
              </a:buClr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Data</a:t>
            </a:r>
          </a:p>
          <a:p>
            <a:pPr lvl="1">
              <a:spcBef>
                <a:spcPts val="1200"/>
              </a:spcBef>
              <a:buClr>
                <a:srgbClr val="FFC000"/>
              </a:buClr>
              <a:buSzPct val="100000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Name/Address/Contact</a:t>
            </a:r>
          </a:p>
          <a:p>
            <a:pPr lvl="1">
              <a:spcBef>
                <a:spcPts val="1800"/>
              </a:spcBef>
              <a:buClr>
                <a:srgbClr val="FFC000"/>
              </a:buClr>
              <a:buSzPct val="100000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Employer Identification Number and NYS Employer Registration Number</a:t>
            </a:r>
          </a:p>
          <a:p>
            <a:pPr lvl="1">
              <a:spcBef>
                <a:spcPts val="1800"/>
              </a:spcBef>
              <a:buClr>
                <a:srgbClr val="FFC000"/>
              </a:buClr>
              <a:buSzPct val="100000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Worksite,  Job Title(s), and Job Description(s)</a:t>
            </a:r>
          </a:p>
          <a:p>
            <a:pPr lvl="1">
              <a:spcBef>
                <a:spcPts val="1800"/>
              </a:spcBef>
              <a:buClr>
                <a:srgbClr val="FFC000"/>
              </a:buClr>
              <a:buSzPct val="100000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Openings, F/T or P/T,  Work Days and Hours, and  Wage Rate</a:t>
            </a:r>
          </a:p>
          <a:p>
            <a:pPr lvl="1">
              <a:spcBef>
                <a:spcPts val="1800"/>
              </a:spcBef>
              <a:buClr>
                <a:srgbClr val="FFC000"/>
              </a:buClr>
              <a:buSzPct val="100000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Requirements/Benefits (e.g., driver’s license, physical, health coverage)</a:t>
            </a:r>
          </a:p>
          <a:p>
            <a:pPr>
              <a:lnSpc>
                <a:spcPct val="110000"/>
              </a:lnSpc>
              <a:spcBef>
                <a:spcPts val="1800"/>
              </a:spcBef>
              <a:buClr>
                <a:srgbClr val="FFC000"/>
              </a:buClr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Businesses must agree to Terms of Service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FFC000"/>
              </a:buClr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NYS Department  of  Tax &amp; Finance is allowed to share the business’ wage records with NYSDOL</a:t>
            </a:r>
          </a:p>
          <a:p>
            <a:pPr lvl="1">
              <a:lnSpc>
                <a:spcPct val="110000"/>
              </a:lnSpc>
              <a:spcBef>
                <a:spcPts val="1800"/>
              </a:spcBef>
              <a:buClr>
                <a:srgbClr val="FFC000"/>
              </a:buClr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pay offered for the position is comparable to wages offered for similar jobs with adjustments for experience and training</a:t>
            </a:r>
          </a:p>
          <a:p>
            <a:pPr>
              <a:spcBef>
                <a:spcPts val="1800"/>
              </a:spcBef>
              <a:buClr>
                <a:srgbClr val="FFC000"/>
              </a:buClr>
              <a:buSzPct val="100000"/>
            </a:pP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69720" y="1143000"/>
            <a:ext cx="566928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Business Certification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304800"/>
            <a:ext cx="7772400" cy="762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E55B3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Certification for Tax Credits</a:t>
            </a:r>
            <a:endParaRPr lang="en-US" sz="4000" dirty="0">
              <a:solidFill>
                <a:srgbClr val="E55B3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>
              <a:defRPr/>
            </a:pPr>
            <a:fld id="{152610C7-7A53-4A86-845B-7AF9E8CC304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07680" cy="44910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FFC000"/>
              </a:buClr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 Businesses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FFC000"/>
              </a:buClr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Certificate will be mailed or e-mailed based on business preference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FFC000"/>
              </a:buClr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Certificate will list the job openings to be filled and potential tax credit amount that may be earned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FFC000"/>
              </a:buClr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Upon hiring a youth, business must submit a ‘Hire Confirmation’ form;  business will then receive a ‘Confirmation of Hire Certificate’ stating the maximum potential tax credit that may be claimed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69720" y="1143000"/>
            <a:ext cx="566928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Business Certification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304800"/>
            <a:ext cx="7848600" cy="762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E55B3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Certification for Tax Credits</a:t>
            </a:r>
            <a:endParaRPr lang="en-US" sz="4000" dirty="0">
              <a:solidFill>
                <a:srgbClr val="E55B3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>
              <a:defRPr/>
            </a:pPr>
            <a:fld id="{152610C7-7A53-4A86-845B-7AF9E8CC304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>
              <a:defRPr/>
            </a:pPr>
            <a:fld id="{152610C7-7A53-4A86-845B-7AF9E8CC304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385"/>
          <a:stretch>
            <a:fillRect/>
          </a:stretch>
        </p:blipFill>
        <p:spPr bwMode="auto">
          <a:xfrm>
            <a:off x="371475" y="913728"/>
            <a:ext cx="8543925" cy="544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5750" y="194399"/>
            <a:ext cx="8429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6968" lvl="2" indent="-228600"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 youthworks.ny.gov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14412" y="642938"/>
            <a:ext cx="6781800" cy="762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E55B3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Questions or Assistance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>
              <a:defRPr/>
            </a:pPr>
            <a:fld id="{152610C7-7A53-4A86-845B-7AF9E8CC304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981199"/>
            <a:ext cx="7315200" cy="44481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886968" marR="0" lvl="2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NYS Department of Labor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886968" marR="0" lvl="2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(877) 226-5724</a:t>
            </a:r>
          </a:p>
          <a:p>
            <a:pPr marL="886968" lvl="2" indent="-228600"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 youthworks.ny.gov</a:t>
            </a:r>
          </a:p>
          <a:p>
            <a:pPr marL="886968" lvl="2" indent="-228600"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886968" lvl="2" indent="-228600"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Mark J. Grossman</a:t>
            </a:r>
          </a:p>
          <a:p>
            <a:pPr marL="886968" lvl="2" indent="-228600"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Commissioner’s Long Island Representative</a:t>
            </a:r>
          </a:p>
          <a:p>
            <a:pPr marL="886968" lvl="2" indent="-228600"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(631) 687-4823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•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mark.grossman@labor.ny.gov</a:t>
            </a:r>
          </a:p>
          <a:p>
            <a:pPr marL="886968" marR="0" lvl="2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14635"/>
            <a:ext cx="8382000" cy="2424223"/>
          </a:xfrm>
        </p:spPr>
        <p:txBody>
          <a:bodyPr>
            <a:noAutofit/>
          </a:bodyPr>
          <a:lstStyle/>
          <a:p>
            <a:pPr eaLnBrk="1" hangingPunct="1"/>
            <a:r>
              <a:rPr lang="en-US" sz="6600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35000" endPos="45500" dir="5400000" sy="-100000" algn="bl" rotWithShape="0"/>
                </a:effectLst>
              </a:rPr>
              <a:t>NY Youth Works </a:t>
            </a:r>
            <a:r>
              <a:rPr lang="en-US" sz="4400" i="1" dirty="0" smtClean="0">
                <a:solidFill>
                  <a:srgbClr val="E55B3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35000" endPos="45500" dir="5400000" sy="-100000" algn="bl" rotWithShape="0"/>
                </a:effectLst>
              </a:rPr>
              <a:t>PROGRAM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20663" y="2978857"/>
            <a:ext cx="6248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buClr>
                <a:srgbClr val="FFC000"/>
              </a:buClr>
            </a:pP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$25 million for business tax credits</a:t>
            </a:r>
          </a:p>
          <a:p>
            <a:pPr>
              <a:spcBef>
                <a:spcPts val="2400"/>
              </a:spcBef>
              <a:buClr>
                <a:srgbClr val="FFC000"/>
              </a:buClr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$8 million for job-readiness training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2863" y="35145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 anchor="ctr">
            <a:noAutofit/>
          </a:bodyPr>
          <a:lstStyle/>
          <a:p>
            <a:r>
              <a:rPr lang="en-US" sz="3600" b="1" dirty="0" smtClean="0">
                <a:solidFill>
                  <a:srgbClr val="E55B3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35000" endPos="45500" dir="5400000" sy="-100000" algn="bl" rotWithShape="0"/>
                </a:effectLst>
              </a:rPr>
              <a:t>NY Youth Works – Help for Unemployed Youth</a:t>
            </a:r>
            <a:endParaRPr lang="en-US" sz="3600" b="1" dirty="0">
              <a:solidFill>
                <a:srgbClr val="E55B3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  <a:reflection blurRad="6350" stA="350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5715000" cy="434340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  <a:buSzPct val="67000"/>
            </a:pP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Disadvantaged youth experience higher rates of unemployment</a:t>
            </a:r>
            <a:endParaRPr lang="en-US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lnSpc>
                <a:spcPct val="120000"/>
              </a:lnSpc>
              <a:spcBef>
                <a:spcPts val="2400"/>
              </a:spcBef>
              <a:buClr>
                <a:srgbClr val="FFC000"/>
              </a:buClr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26% of all unemployed workers are under the age of 25</a:t>
            </a:r>
          </a:p>
          <a:p>
            <a:pPr lvl="1">
              <a:lnSpc>
                <a:spcPct val="120000"/>
              </a:lnSpc>
              <a:spcBef>
                <a:spcPts val="2400"/>
              </a:spcBef>
              <a:buClr>
                <a:srgbClr val="FFC000"/>
              </a:buClr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 out of every 10 disadvantaged youth are looking for work </a:t>
            </a:r>
          </a:p>
          <a:p>
            <a:pPr lvl="1">
              <a:lnSpc>
                <a:spcPct val="120000"/>
              </a:lnSpc>
              <a:spcBef>
                <a:spcPts val="2400"/>
              </a:spcBef>
              <a:buClr>
                <a:srgbClr val="FFC000"/>
              </a:buClr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Unemployment among Hispanic youth in    New York State (ages 16-19) is over 35%</a:t>
            </a:r>
            <a:endParaRPr lang="en-US" sz="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iStock_000017908199Small.jpg"/>
          <p:cNvPicPr>
            <a:picLocks noChangeAspect="1"/>
          </p:cNvPicPr>
          <p:nvPr/>
        </p:nvPicPr>
        <p:blipFill>
          <a:blip r:embed="rId3" cstate="print"/>
          <a:srcRect l="15874" r="32430"/>
          <a:stretch>
            <a:fillRect/>
          </a:stretch>
        </p:blipFill>
        <p:spPr>
          <a:xfrm rot="420000">
            <a:off x="6882636" y="1675962"/>
            <a:ext cx="1349599" cy="1737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iStock_000000695601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420000">
            <a:off x="6606187" y="4676414"/>
            <a:ext cx="1786235" cy="1188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610C7-7A53-4A86-845B-7AF9E8CC3043}" type="slidenum">
              <a:rPr lang="en-US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 descr="teenage girl.jpg"/>
          <p:cNvPicPr>
            <a:picLocks noChangeAspect="1"/>
          </p:cNvPicPr>
          <p:nvPr/>
        </p:nvPicPr>
        <p:blipFill>
          <a:blip r:embed="rId5" cstate="print"/>
          <a:srcRect b="13920"/>
          <a:stretch>
            <a:fillRect/>
          </a:stretch>
        </p:blipFill>
        <p:spPr>
          <a:xfrm rot="420000">
            <a:off x="6921819" y="1699600"/>
            <a:ext cx="1264568" cy="1671794"/>
          </a:xfrm>
          <a:prstGeom prst="rect">
            <a:avLst/>
          </a:prstGeom>
          <a:ln w="76200" cap="sq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7239000" cy="39624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December 2011, 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Governor Cuomo signed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legislation to combat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high unemployment among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inner-city youth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$25M available for businesses that hire unemployed and disadvantaged youth in part-time and full-time positions by December 31, 2012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5" descr="Cuomo_signing.png"/>
          <p:cNvPicPr>
            <a:picLocks noChangeAspect="1"/>
          </p:cNvPicPr>
          <p:nvPr/>
        </p:nvPicPr>
        <p:blipFill>
          <a:blip r:embed="rId2" cstate="print"/>
          <a:srcRect l="32503" t="4205" r="12505" b="2678"/>
          <a:stretch>
            <a:fillRect/>
          </a:stretch>
        </p:blipFill>
        <p:spPr>
          <a:xfrm rot="420000">
            <a:off x="5929678" y="1641725"/>
            <a:ext cx="1714874" cy="237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610C7-7A53-4A86-845B-7AF9E8CC304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 anchor="ctr">
            <a:noAutofit/>
          </a:bodyPr>
          <a:lstStyle/>
          <a:p>
            <a:r>
              <a:rPr lang="en-US" sz="3600" b="1" dirty="0" smtClean="0">
                <a:solidFill>
                  <a:srgbClr val="E55B3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35000" endPos="45500" dir="5400000" sy="-100000" algn="bl" rotWithShape="0"/>
                </a:effectLst>
              </a:rPr>
              <a:t>NY Youth Works – Help for Unemployed Youth</a:t>
            </a:r>
            <a:endParaRPr lang="en-US" sz="3600" b="1" dirty="0">
              <a:solidFill>
                <a:srgbClr val="E55B3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  <a:reflection blurRad="6350" stA="350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025"/>
            <a:ext cx="7543800" cy="4724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Participating youth must be: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Between ages of 16 and 24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Low-income or at-risk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Unemployed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Living in a targeted area </a:t>
            </a:r>
          </a:p>
          <a:p>
            <a:pPr>
              <a:spcBef>
                <a:spcPts val="3000"/>
              </a:spcBef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Certified youth must start employment 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by December 31, 2012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" name="Picture 6" descr="iStock_000017620578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20000">
            <a:off x="5693864" y="1333318"/>
            <a:ext cx="2787847" cy="1855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>
              <a:defRPr/>
            </a:pPr>
            <a:fld id="{152610C7-7A53-4A86-845B-7AF9E8CC304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1905000"/>
            <a:ext cx="7879080" cy="4038600"/>
          </a:xfrm>
        </p:spPr>
        <p:txBody>
          <a:bodyPr>
            <a:noAutofit/>
          </a:bodyPr>
          <a:lstStyle/>
          <a:p>
            <a:pPr marL="344488" indent="-231775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of family receiving Temporary Assistance for Needy Families (TANF)</a:t>
            </a:r>
          </a:p>
          <a:p>
            <a:pPr marL="344488" indent="-231775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of family receiving  SNAP benefits (food stamps)</a:t>
            </a:r>
          </a:p>
          <a:p>
            <a:pPr marL="344488" indent="-231775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of family receiving Supplemental Social Security Income (SSI) benefits</a:t>
            </a:r>
          </a:p>
          <a:p>
            <a:pPr marL="344488" indent="-231775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Receives free or reduced-cost school lunch</a:t>
            </a:r>
          </a:p>
          <a:p>
            <a:pPr marL="344488" indent="-231775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Referred by a state-approved rehabilitation agency or employment network under Ticket to Work Program</a:t>
            </a:r>
          </a:p>
          <a:p>
            <a:pPr marL="344488" indent="-231775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Served time in jail or prison – or on probation or parole</a:t>
            </a:r>
          </a:p>
          <a:p>
            <a:pPr marL="344488" indent="-231775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Pregnant or a parent</a:t>
            </a:r>
          </a:p>
          <a:p>
            <a:pPr marL="344488" indent="-231775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Homeless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>
              <a:defRPr/>
            </a:pPr>
            <a:fld id="{152610C7-7A53-4A86-845B-7AF9E8CC304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066800"/>
            <a:ext cx="7239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Youth are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considered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low-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income or at-risk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 they meet </a:t>
            </a:r>
            <a: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one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following criteria:</a:t>
            </a:r>
          </a:p>
          <a:p>
            <a:pPr marL="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79080" cy="4267200"/>
          </a:xfrm>
        </p:spPr>
        <p:txBody>
          <a:bodyPr>
            <a:noAutofit/>
          </a:bodyPr>
          <a:lstStyle/>
          <a:p>
            <a:pPr marL="344488" indent="-231775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Veteran</a:t>
            </a:r>
          </a:p>
          <a:p>
            <a:pPr marL="344488" indent="-231775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in or will soon be leaving Foster Care or the custody of the NYS Office of Children and Family Services</a:t>
            </a:r>
          </a:p>
          <a:p>
            <a:pPr marL="344488" indent="-231775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years of age or older without a High School Diploma or GED</a:t>
            </a:r>
          </a:p>
          <a:p>
            <a:pPr marL="344488" indent="-231775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Daughter or son of parent who is currently in jail or prison, or has been within past two years</a:t>
            </a:r>
          </a:p>
          <a:p>
            <a:pPr marL="344488" indent="-231775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Daughter or son of parent who is collecting Unemployment Insurance</a:t>
            </a:r>
          </a:p>
          <a:p>
            <a:pPr marL="344488" indent="-231775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relevant factors determined by the Executive</a:t>
            </a:r>
          </a:p>
          <a:p>
            <a:pPr marL="112713" indent="0">
              <a:spcBef>
                <a:spcPts val="2400"/>
              </a:spcBef>
              <a:buFont typeface="Wingdings 2"/>
              <a:buNone/>
            </a:pPr>
            <a:r>
              <a:rPr lang="en-US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–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at least 16 years of age but not 18 years old must be in school,  attending a secondary school or GED classes,  AND must have the permission of their parent or guardian to participate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>
              <a:defRPr/>
            </a:pPr>
            <a:fld id="{152610C7-7A53-4A86-845B-7AF9E8CC304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066800"/>
            <a:ext cx="7239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Low-income or at-risk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criteria (continued):</a:t>
            </a:r>
          </a:p>
          <a:p>
            <a:pPr marL="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129588" cy="4267200"/>
          </a:xfrm>
        </p:spPr>
        <p:txBody>
          <a:bodyPr>
            <a:noAutofit/>
          </a:bodyPr>
          <a:lstStyle/>
          <a:p>
            <a:pPr marL="344488" indent="-231775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Veteran</a:t>
            </a:r>
          </a:p>
          <a:p>
            <a:pPr marL="344488" indent="-231775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in or will soon be leaving Foster Care or the custody of the NYS </a:t>
            </a:r>
            <a:b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of Children and Family Services</a:t>
            </a:r>
          </a:p>
          <a:p>
            <a:pPr marL="344488" indent="-231775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years of age or older without a High School Diploma or GED</a:t>
            </a:r>
          </a:p>
          <a:p>
            <a:pPr marL="344488" indent="-231775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Daughter or son of parent who is currently in jail or prison, or has been within past two years</a:t>
            </a:r>
          </a:p>
          <a:p>
            <a:pPr marL="344488" indent="-231775">
              <a:spcBef>
                <a:spcPts val="1200"/>
              </a:spcBef>
            </a:pPr>
            <a:r>
              <a:rPr lang="en-US" sz="1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Daughter or son of parent who is collecting Unemployment Insurance</a:t>
            </a:r>
          </a:p>
          <a:p>
            <a:pPr marL="344488" indent="-231775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relevant factors determined by the Executive</a:t>
            </a:r>
          </a:p>
          <a:p>
            <a:pPr marL="112713" indent="0">
              <a:spcBef>
                <a:spcPts val="2400"/>
              </a:spcBef>
              <a:buFont typeface="Wingdings 2"/>
              <a:buNone/>
            </a:pPr>
            <a:r>
              <a:rPr lang="en-US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–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at least 16 years of age but not 18 years old must be in school,  attending a secondary school or GED classes,  AND must have the permission of their parent or guardian to participate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>
              <a:defRPr/>
            </a:pPr>
            <a:fld id="{152610C7-7A53-4A86-845B-7AF9E8CC304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066800"/>
            <a:ext cx="7239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Low-income or at-risk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criteria (continued):</a:t>
            </a:r>
          </a:p>
          <a:p>
            <a:pPr marL="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772400" cy="5181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Businesses must be certified to participate and must apply for certification by 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30, 2012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hires must also be certified to 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participate in order for a business 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claim the tax credit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 credits apply to the NYS Franchise Tax on Businesses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>
              <a:defRPr/>
            </a:pPr>
            <a:fld id="{152610C7-7A53-4A86-845B-7AF9E8CC304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629400" y="1828800"/>
            <a:ext cx="2231028" cy="2307959"/>
            <a:chOff x="10210800" y="3765481"/>
            <a:chExt cx="2231028" cy="2307959"/>
          </a:xfrm>
        </p:grpSpPr>
        <p:pic>
          <p:nvPicPr>
            <p:cNvPr id="6" name="Picture 5" descr="calendar original without numb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675914">
              <a:off x="10210800" y="3765481"/>
              <a:ext cx="2231028" cy="230795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0676287">
              <a:off x="10505102" y="4036094"/>
              <a:ext cx="1882188" cy="1323439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latin typeface="Arial Black" pitchFamily="34" charset="0"/>
                </a:rPr>
                <a:t>30</a:t>
              </a:r>
              <a:endParaRPr lang="en-US" sz="8000" dirty="0">
                <a:latin typeface="Arial Black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0640000">
              <a:off x="10604335" y="5297270"/>
              <a:ext cx="143328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solidFill>
                    <a:schemeClr val="bg1"/>
                  </a:solidFill>
                  <a:latin typeface="Gill Sans MT" pitchFamily="34" charset="0"/>
                </a:rPr>
                <a:t>NOVEMBER</a:t>
              </a:r>
              <a:endParaRPr lang="en-US" sz="1300" b="1" dirty="0">
                <a:solidFill>
                  <a:schemeClr val="bg1"/>
                </a:solidFill>
                <a:latin typeface="Gill Sans MT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PPT_template_cran&amp;blue_without_logo">
  <a:themeElements>
    <a:clrScheme name="PPT_template_cran&amp;blue_without_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template_cran&amp;blue_without_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template_cran&amp;blue_without_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cran&amp;blue_without_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cran&amp;blue_without_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cran&amp;blue_without_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cran&amp;blue_without_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cran&amp;blue_without_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cran&amp;blue_without_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cran&amp;blue_without_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cran&amp;blue_without_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cran&amp;blue_without_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cran&amp;blue_without_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cran&amp;blue_without_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_template_cran&amp;blue">
  <a:themeElements>
    <a:clrScheme name="PPT_template_cran&amp;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template_cran&amp;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template_cran&amp;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cran&amp;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cran&amp;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cran&amp;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cran&amp;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cran&amp;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cran&amp;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cran&amp;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cran&amp;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cran&amp;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cran&amp;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cran&amp;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PT_template_cran&amp;blue_without_logo">
  <a:themeElements>
    <a:clrScheme name="1_PPT_template_cran&amp;blue_without_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PT_template_cran&amp;blue_without_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_template_cran&amp;blue_without_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template_cran&amp;blue_without_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template_cran&amp;blue_without_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template_cran&amp;blue_without_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template_cran&amp;blue_without_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template_cran&amp;blue_without_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template_cran&amp;blue_without_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template_cran&amp;blue_without_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template_cran&amp;blue_without_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template_cran&amp;blue_without_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template_cran&amp;blue_without_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template_cran&amp;blue_without_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5921</TotalTime>
  <Words>885</Words>
  <Application>Microsoft Office PowerPoint</Application>
  <PresentationFormat>On-screen Show (4:3)</PresentationFormat>
  <Paragraphs>129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PPT_template_cran&amp;blue_without_logo</vt:lpstr>
      <vt:lpstr>PPT_template_cran&amp;blue</vt:lpstr>
      <vt:lpstr>1_PPT_template_cran&amp;blue_without_logo</vt:lpstr>
      <vt:lpstr>Solstice</vt:lpstr>
      <vt:lpstr>New York Youth Works</vt:lpstr>
      <vt:lpstr>NY Youth Works PROGRAM</vt:lpstr>
      <vt:lpstr>NY Youth Works – Help for Unemployed Youth</vt:lpstr>
      <vt:lpstr>NY Youth Works – Help for Unemployed Youth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OTDA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usakf3</dc:creator>
  <cp:lastModifiedBy>Vision *</cp:lastModifiedBy>
  <cp:revision>466</cp:revision>
  <cp:lastPrinted>2012-01-30T03:18:33Z</cp:lastPrinted>
  <dcterms:created xsi:type="dcterms:W3CDTF">2012-03-08T03:01:20Z</dcterms:created>
  <dcterms:modified xsi:type="dcterms:W3CDTF">2012-04-19T15:21:29Z</dcterms:modified>
</cp:coreProperties>
</file>